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5143500" cx="9144000"/>
  <p:notesSz cx="51435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5" name="Google Shape;28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4" name="Google Shape;304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2" name="Google Shape;322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1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4" name="Google Shape;33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1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" name="Google Shape;2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" name="Google Shape;25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" name="Google Shape;4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9" name="Google Shape;139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hyperlink" Target="mailto:bochenek.kk@gmail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Relationship Id="rId4" Type="http://schemas.openxmlformats.org/officeDocument/2006/relationships/image" Target="../media/image8.png"/><Relationship Id="rId5" Type="http://schemas.openxmlformats.org/officeDocument/2006/relationships/image" Target="../media/image6.png"/><Relationship Id="rId6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3"/>
          <p:cNvSpPr txBox="1"/>
          <p:nvPr/>
        </p:nvSpPr>
        <p:spPr>
          <a:xfrm>
            <a:off x="822960" y="1188720"/>
            <a:ext cx="73152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XIV INTERNATIONAL SCIENTIFIC CONFERENCE  ·  NEW ECONOMY 2026</a:t>
            </a:r>
            <a:endParaRPr/>
          </a:p>
        </p:txBody>
      </p:sp>
      <p:sp>
        <p:nvSpPr>
          <p:cNvPr id="18" name="Google Shape;18;p3"/>
          <p:cNvSpPr txBox="1"/>
          <p:nvPr/>
        </p:nvSpPr>
        <p:spPr>
          <a:xfrm>
            <a:off x="777240" y="1600200"/>
            <a:ext cx="758952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Blockchain as Infrastructure</a:t>
            </a:r>
            <a:br>
              <a:rPr b="1" i="0" lang="en-US" sz="3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3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for the Agent Economy</a:t>
            </a:r>
            <a:endParaRPr/>
          </a:p>
        </p:txBody>
      </p:sp>
      <p:sp>
        <p:nvSpPr>
          <p:cNvPr id="19" name="Google Shape;19;p3"/>
          <p:cNvSpPr txBox="1"/>
          <p:nvPr/>
        </p:nvSpPr>
        <p:spPr>
          <a:xfrm>
            <a:off x="822960" y="2971800"/>
            <a:ext cx="7315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7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Structural Compatibility and Production Evidence</a:t>
            </a:r>
            <a:endParaRPr/>
          </a:p>
        </p:txBody>
      </p:sp>
      <p:sp>
        <p:nvSpPr>
          <p:cNvPr id="20" name="Google Shape;20;p3"/>
          <p:cNvSpPr/>
          <p:nvPr/>
        </p:nvSpPr>
        <p:spPr>
          <a:xfrm>
            <a:off x="822960" y="4114800"/>
            <a:ext cx="2743200" cy="27432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"/>
          <p:cNvSpPr txBox="1"/>
          <p:nvPr/>
        </p:nvSpPr>
        <p:spPr>
          <a:xfrm>
            <a:off x="822960" y="4251960"/>
            <a:ext cx="73152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WSB-NLU, Nowy Sącz  ·  11-12 June 2026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2"/>
          <p:cNvSpPr txBox="1"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PRODUCTION EVIDENCE: AWS BEDROCK AGENTCORE</a:t>
            </a:r>
            <a:endParaRPr/>
          </a:p>
        </p:txBody>
      </p:sp>
      <p:sp>
        <p:nvSpPr>
          <p:cNvPr id="194" name="Google Shape;194;p12"/>
          <p:cNvSpPr txBox="1"/>
          <p:nvPr/>
        </p:nvSpPr>
        <p:spPr>
          <a:xfrm>
            <a:off x="731520" y="713232"/>
            <a:ext cx="76809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3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May 7, 2026 - the world’s largest cloud provider gives AI agents a wallet</a:t>
            </a:r>
            <a:endParaRPr/>
          </a:p>
        </p:txBody>
      </p:sp>
      <p:sp>
        <p:nvSpPr>
          <p:cNvPr id="195" name="Google Shape;195;p12"/>
          <p:cNvSpPr/>
          <p:nvPr/>
        </p:nvSpPr>
        <p:spPr>
          <a:xfrm>
            <a:off x="731520" y="1280160"/>
            <a:ext cx="7680960" cy="64008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12"/>
          <p:cNvSpPr txBox="1"/>
          <p:nvPr/>
        </p:nvSpPr>
        <p:spPr>
          <a:xfrm>
            <a:off x="914400" y="1417320"/>
            <a:ext cx="73152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Amazon Web Services  +  Coinbase  +  Stripe</a:t>
            </a:r>
            <a:endParaRPr/>
          </a:p>
        </p:txBody>
      </p:sp>
      <p:sp>
        <p:nvSpPr>
          <p:cNvPr id="197" name="Google Shape;197;p12"/>
          <p:cNvSpPr/>
          <p:nvPr/>
        </p:nvSpPr>
        <p:spPr>
          <a:xfrm>
            <a:off x="731520" y="2103120"/>
            <a:ext cx="54864" cy="4572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2"/>
          <p:cNvSpPr txBox="1"/>
          <p:nvPr/>
        </p:nvSpPr>
        <p:spPr>
          <a:xfrm>
            <a:off x="914400" y="2103120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What it does</a:t>
            </a:r>
            <a:endParaRPr/>
          </a:p>
        </p:txBody>
      </p:sp>
      <p:sp>
        <p:nvSpPr>
          <p:cNvPr id="199" name="Google Shape;199;p12"/>
          <p:cNvSpPr txBox="1"/>
          <p:nvPr/>
        </p:nvSpPr>
        <p:spPr>
          <a:xfrm>
            <a:off x="2743200" y="2103120"/>
            <a:ext cx="566928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Agents autonomously pay for APIs, data, content, and other agents - no human in the loop.</a:t>
            </a:r>
            <a:endParaRPr/>
          </a:p>
        </p:txBody>
      </p:sp>
      <p:sp>
        <p:nvSpPr>
          <p:cNvPr id="200" name="Google Shape;200;p12"/>
          <p:cNvSpPr/>
          <p:nvPr/>
        </p:nvSpPr>
        <p:spPr>
          <a:xfrm>
            <a:off x="731520" y="2670048"/>
            <a:ext cx="54864" cy="4572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1" name="Google Shape;201;p12"/>
          <p:cNvSpPr txBox="1"/>
          <p:nvPr/>
        </p:nvSpPr>
        <p:spPr>
          <a:xfrm>
            <a:off x="914400" y="2670048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How it settles</a:t>
            </a:r>
            <a:endParaRPr/>
          </a:p>
        </p:txBody>
      </p:sp>
      <p:sp>
        <p:nvSpPr>
          <p:cNvPr id="202" name="Google Shape;202;p12"/>
          <p:cNvSpPr txBox="1"/>
          <p:nvPr/>
        </p:nvSpPr>
        <p:spPr>
          <a:xfrm>
            <a:off x="2743200" y="2670048"/>
            <a:ext cx="566928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USDC stablecoin on Base &amp; Solana. ~200 milliseconds. Fraction of a cent per transaction.</a:t>
            </a:r>
            <a:endParaRPr/>
          </a:p>
        </p:txBody>
      </p:sp>
      <p:sp>
        <p:nvSpPr>
          <p:cNvPr id="203" name="Google Shape;203;p12"/>
          <p:cNvSpPr/>
          <p:nvPr/>
        </p:nvSpPr>
        <p:spPr>
          <a:xfrm>
            <a:off x="731520" y="3236976"/>
            <a:ext cx="54864" cy="4572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12"/>
          <p:cNvSpPr txBox="1"/>
          <p:nvPr/>
        </p:nvSpPr>
        <p:spPr>
          <a:xfrm>
            <a:off x="914400" y="3236976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guardrail</a:t>
            </a:r>
            <a:endParaRPr/>
          </a:p>
        </p:txBody>
      </p:sp>
      <p:sp>
        <p:nvSpPr>
          <p:cNvPr id="205" name="Google Shape;205;p12"/>
          <p:cNvSpPr txBox="1"/>
          <p:nvPr/>
        </p:nvSpPr>
        <p:spPr>
          <a:xfrm>
            <a:off x="2743200" y="3236976"/>
            <a:ext cx="566928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Session-level spending limits enforced at infrastructure layer. Agent never holds private keys.</a:t>
            </a:r>
            <a:endParaRPr/>
          </a:p>
        </p:txBody>
      </p:sp>
      <p:sp>
        <p:nvSpPr>
          <p:cNvPr id="206" name="Google Shape;206;p12"/>
          <p:cNvSpPr/>
          <p:nvPr/>
        </p:nvSpPr>
        <p:spPr>
          <a:xfrm>
            <a:off x="731520" y="3803904"/>
            <a:ext cx="54864" cy="4572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2"/>
          <p:cNvSpPr txBox="1"/>
          <p:nvPr/>
        </p:nvSpPr>
        <p:spPr>
          <a:xfrm>
            <a:off x="914400" y="3803904"/>
            <a:ext cx="1828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Under the hood</a:t>
            </a:r>
            <a:endParaRPr/>
          </a:p>
        </p:txBody>
      </p:sp>
      <p:sp>
        <p:nvSpPr>
          <p:cNvPr id="208" name="Google Shape;208;p12"/>
          <p:cNvSpPr txBox="1"/>
          <p:nvPr/>
        </p:nvSpPr>
        <p:spPr>
          <a:xfrm>
            <a:off x="2743200" y="3803904"/>
            <a:ext cx="566928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Runs on the x402 protocol - abstracted away so enterprises pass legal &amp; compliance review.</a:t>
            </a:r>
            <a:endParaRPr/>
          </a:p>
        </p:txBody>
      </p:sp>
      <p:sp>
        <p:nvSpPr>
          <p:cNvPr id="209" name="Google Shape;209;p12"/>
          <p:cNvSpPr txBox="1"/>
          <p:nvPr/>
        </p:nvSpPr>
        <p:spPr>
          <a:xfrm>
            <a:off x="731520" y="448056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“There will soon be more AI agents transacting than humans.”  - Brian Foster, Coinbase, May 2026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781027455934_image.png" id="214" name="Google Shape;21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8640" y="274320"/>
            <a:ext cx="8046720" cy="457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4"/>
          <p:cNvSpPr/>
          <p:nvPr/>
        </p:nvSpPr>
        <p:spPr>
          <a:xfrm>
            <a:off x="731520" y="274320"/>
            <a:ext cx="82296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1E293B"/>
                </a:solidFill>
                <a:latin typeface="Trebuchet MS"/>
                <a:ea typeface="Trebuchet MS"/>
                <a:cs typeface="Trebuchet MS"/>
                <a:sym typeface="Trebuchet MS"/>
              </a:rPr>
              <a:t>HOW IT WORKS: THE x402 PROTOCOL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4"/>
          <p:cNvSpPr/>
          <p:nvPr/>
        </p:nvSpPr>
        <p:spPr>
          <a:xfrm>
            <a:off x="457200" y="1097280"/>
            <a:ext cx="1554480" cy="164592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8100" rotWithShape="0" algn="bl" dir="8100000" dist="12700">
              <a:srgbClr val="000000">
                <a:alpha val="5882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14"/>
          <p:cNvSpPr/>
          <p:nvPr/>
        </p:nvSpPr>
        <p:spPr>
          <a:xfrm>
            <a:off x="1005840" y="1234440"/>
            <a:ext cx="457200" cy="45720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3" name="Google Shape;223;p14"/>
          <p:cNvSpPr/>
          <p:nvPr/>
        </p:nvSpPr>
        <p:spPr>
          <a:xfrm>
            <a:off x="1005840" y="123444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600"/>
              <a:buFont typeface="Trebuchet MS"/>
              <a:buNone/>
            </a:pPr>
            <a:r>
              <a:rPr b="1" lang="en-US" sz="16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4" name="Google Shape;224;p14"/>
          <p:cNvSpPr/>
          <p:nvPr/>
        </p:nvSpPr>
        <p:spPr>
          <a:xfrm>
            <a:off x="548640" y="1828800"/>
            <a:ext cx="1371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1000"/>
              <a:buFont typeface="Calibri"/>
              <a:buNone/>
            </a:pPr>
            <a:r>
              <a:rPr b="1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REQUEST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5" name="Google Shape;225;p14"/>
          <p:cNvSpPr/>
          <p:nvPr/>
        </p:nvSpPr>
        <p:spPr>
          <a:xfrm>
            <a:off x="548640" y="214884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Agent sends HTTP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request to paid API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6" name="Google Shape;226;p14"/>
          <p:cNvSpPr/>
          <p:nvPr/>
        </p:nvSpPr>
        <p:spPr>
          <a:xfrm>
            <a:off x="2176272" y="1097280"/>
            <a:ext cx="1554480" cy="164592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8100" rotWithShape="0" algn="bl" dir="8100000" dist="12700">
              <a:srgbClr val="000000">
                <a:alpha val="5882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14"/>
          <p:cNvSpPr/>
          <p:nvPr/>
        </p:nvSpPr>
        <p:spPr>
          <a:xfrm>
            <a:off x="2724912" y="1234440"/>
            <a:ext cx="457200" cy="45720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4"/>
          <p:cNvSpPr/>
          <p:nvPr/>
        </p:nvSpPr>
        <p:spPr>
          <a:xfrm>
            <a:off x="2724912" y="123444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600"/>
              <a:buFont typeface="Trebuchet MS"/>
              <a:buNone/>
            </a:pPr>
            <a:r>
              <a:rPr b="1" lang="en-US" sz="16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4"/>
          <p:cNvSpPr/>
          <p:nvPr/>
        </p:nvSpPr>
        <p:spPr>
          <a:xfrm>
            <a:off x="2267712" y="1828800"/>
            <a:ext cx="1371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1000"/>
              <a:buFont typeface="Calibri"/>
              <a:buNone/>
            </a:pPr>
            <a:r>
              <a:rPr b="1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402 RESPONSE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0" name="Google Shape;230;p14"/>
          <p:cNvSpPr/>
          <p:nvPr/>
        </p:nvSpPr>
        <p:spPr>
          <a:xfrm>
            <a:off x="2267712" y="214884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Server returns price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in USDC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4"/>
          <p:cNvSpPr/>
          <p:nvPr/>
        </p:nvSpPr>
        <p:spPr>
          <a:xfrm>
            <a:off x="3895344" y="1097280"/>
            <a:ext cx="1554480" cy="164592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8100" rotWithShape="0" algn="bl" dir="8100000" dist="12700">
              <a:srgbClr val="000000">
                <a:alpha val="5882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2" name="Google Shape;232;p14"/>
          <p:cNvSpPr/>
          <p:nvPr/>
        </p:nvSpPr>
        <p:spPr>
          <a:xfrm>
            <a:off x="4443984" y="1234440"/>
            <a:ext cx="457200" cy="45720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Google Shape;233;p14"/>
          <p:cNvSpPr/>
          <p:nvPr/>
        </p:nvSpPr>
        <p:spPr>
          <a:xfrm>
            <a:off x="4443984" y="123444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600"/>
              <a:buFont typeface="Trebuchet MS"/>
              <a:buNone/>
            </a:pPr>
            <a:r>
              <a:rPr b="1" lang="en-US" sz="16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3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4" name="Google Shape;234;p14"/>
          <p:cNvSpPr/>
          <p:nvPr/>
        </p:nvSpPr>
        <p:spPr>
          <a:xfrm>
            <a:off x="3986784" y="1828800"/>
            <a:ext cx="1371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1000"/>
              <a:buFont typeface="Calibri"/>
              <a:buNone/>
            </a:pPr>
            <a:r>
              <a:rPr b="1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SIGN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5" name="Google Shape;235;p14"/>
          <p:cNvSpPr/>
          <p:nvPr/>
        </p:nvSpPr>
        <p:spPr>
          <a:xfrm>
            <a:off x="3986784" y="214884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Agent signs payment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with private key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6" name="Google Shape;236;p14"/>
          <p:cNvSpPr/>
          <p:nvPr/>
        </p:nvSpPr>
        <p:spPr>
          <a:xfrm>
            <a:off x="5614416" y="1097280"/>
            <a:ext cx="1554480" cy="164592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8100" rotWithShape="0" algn="bl" dir="8100000" dist="12700">
              <a:srgbClr val="000000">
                <a:alpha val="5882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14"/>
          <p:cNvSpPr/>
          <p:nvPr/>
        </p:nvSpPr>
        <p:spPr>
          <a:xfrm>
            <a:off x="6163056" y="1234440"/>
            <a:ext cx="457200" cy="45720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4"/>
          <p:cNvSpPr/>
          <p:nvPr/>
        </p:nvSpPr>
        <p:spPr>
          <a:xfrm>
            <a:off x="6163056" y="123444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600"/>
              <a:buFont typeface="Trebuchet MS"/>
              <a:buNone/>
            </a:pPr>
            <a:r>
              <a:rPr b="1" lang="en-US" sz="16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4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14"/>
          <p:cNvSpPr/>
          <p:nvPr/>
        </p:nvSpPr>
        <p:spPr>
          <a:xfrm>
            <a:off x="5705856" y="1828800"/>
            <a:ext cx="1371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1000"/>
              <a:buFont typeface="Calibri"/>
              <a:buNone/>
            </a:pPr>
            <a:r>
              <a:rPr b="1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PAY + RETRY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4"/>
          <p:cNvSpPr/>
          <p:nvPr/>
        </p:nvSpPr>
        <p:spPr>
          <a:xfrm>
            <a:off x="5705856" y="214884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Payment attached,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request resent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4"/>
          <p:cNvSpPr/>
          <p:nvPr/>
        </p:nvSpPr>
        <p:spPr>
          <a:xfrm>
            <a:off x="7333488" y="1097280"/>
            <a:ext cx="1554480" cy="164592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38100" rotWithShape="0" algn="bl" dir="8100000" dist="12700">
              <a:srgbClr val="000000">
                <a:alpha val="5882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4"/>
          <p:cNvSpPr/>
          <p:nvPr/>
        </p:nvSpPr>
        <p:spPr>
          <a:xfrm>
            <a:off x="7882128" y="1234440"/>
            <a:ext cx="457200" cy="457200"/>
          </a:xfrm>
          <a:prstGeom prst="ellipse">
            <a:avLst/>
          </a:prstGeom>
          <a:solidFill>
            <a:srgbClr val="2563E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14"/>
          <p:cNvSpPr/>
          <p:nvPr/>
        </p:nvSpPr>
        <p:spPr>
          <a:xfrm>
            <a:off x="7882128" y="1234440"/>
            <a:ext cx="457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600"/>
              <a:buFont typeface="Trebuchet MS"/>
              <a:buNone/>
            </a:pPr>
            <a:r>
              <a:rPr b="1" lang="en-US" sz="16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5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14"/>
          <p:cNvSpPr/>
          <p:nvPr/>
        </p:nvSpPr>
        <p:spPr>
          <a:xfrm>
            <a:off x="7424928" y="1828800"/>
            <a:ext cx="1371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1000"/>
              <a:buFont typeface="Calibri"/>
              <a:buNone/>
            </a:pPr>
            <a:r>
              <a:rPr b="1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DELIVER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5" name="Google Shape;245;p14"/>
          <p:cNvSpPr/>
          <p:nvPr/>
        </p:nvSpPr>
        <p:spPr>
          <a:xfrm>
            <a:off x="7424928" y="214884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Content delivered.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Tx hash on-chain.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6" name="Google Shape;246;p14"/>
          <p:cNvSpPr/>
          <p:nvPr/>
        </p:nvSpPr>
        <p:spPr>
          <a:xfrm>
            <a:off x="731520" y="3017520"/>
            <a:ext cx="7680960" cy="1005840"/>
          </a:xfrm>
          <a:prstGeom prst="rect">
            <a:avLst/>
          </a:prstGeom>
          <a:solidFill>
            <a:srgbClr val="0F1B2D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14"/>
          <p:cNvSpPr/>
          <p:nvPr/>
        </p:nvSpPr>
        <p:spPr>
          <a:xfrm>
            <a:off x="914400" y="3108960"/>
            <a:ext cx="16459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200"/>
              <a:buFont typeface="Trebuchet MS"/>
              <a:buNone/>
            </a:pPr>
            <a:r>
              <a:rPr b="1" lang="en-US" sz="22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69K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8" name="Google Shape;248;p14"/>
          <p:cNvSpPr/>
          <p:nvPr/>
        </p:nvSpPr>
        <p:spPr>
          <a:xfrm>
            <a:off x="914400" y="3566160"/>
            <a:ext cx="164592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Active agents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14"/>
          <p:cNvSpPr/>
          <p:nvPr/>
        </p:nvSpPr>
        <p:spPr>
          <a:xfrm>
            <a:off x="2834640" y="3108960"/>
            <a:ext cx="16459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200"/>
              <a:buFont typeface="Trebuchet MS"/>
              <a:buNone/>
            </a:pPr>
            <a:r>
              <a:rPr b="1" lang="en-US" sz="22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165M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4"/>
          <p:cNvSpPr/>
          <p:nvPr/>
        </p:nvSpPr>
        <p:spPr>
          <a:xfrm>
            <a:off x="2834640" y="3566160"/>
            <a:ext cx="164592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Total transactions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4"/>
          <p:cNvSpPr/>
          <p:nvPr/>
        </p:nvSpPr>
        <p:spPr>
          <a:xfrm>
            <a:off x="4754880" y="3108960"/>
            <a:ext cx="16459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200"/>
              <a:buFont typeface="Trebuchet MS"/>
              <a:buNone/>
            </a:pPr>
            <a:r>
              <a:rPr b="1" lang="en-US" sz="22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~$50M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4"/>
          <p:cNvSpPr/>
          <p:nvPr/>
        </p:nvSpPr>
        <p:spPr>
          <a:xfrm>
            <a:off x="4754880" y="3566160"/>
            <a:ext cx="164592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Total volume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4"/>
          <p:cNvSpPr/>
          <p:nvPr/>
        </p:nvSpPr>
        <p:spPr>
          <a:xfrm>
            <a:off x="6675120" y="3108960"/>
            <a:ext cx="164592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200"/>
              <a:buFont typeface="Trebuchet MS"/>
              <a:buNone/>
            </a:pPr>
            <a:r>
              <a:rPr b="1" lang="en-US" sz="22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&lt;$0.001</a:t>
            </a:r>
            <a:endParaRPr sz="2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4" name="Google Shape;254;p14"/>
          <p:cNvSpPr/>
          <p:nvPr/>
        </p:nvSpPr>
        <p:spPr>
          <a:xfrm>
            <a:off x="6675120" y="3566160"/>
            <a:ext cx="164592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Cost per tx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5" name="Google Shape;255;p14"/>
          <p:cNvSpPr/>
          <p:nvPr/>
        </p:nvSpPr>
        <p:spPr>
          <a:xfrm>
            <a:off x="731520" y="4206240"/>
            <a:ext cx="73152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200"/>
              <a:buFont typeface="Calibri"/>
              <a:buNone/>
            </a:pPr>
            <a:r>
              <a:rPr b="1" lang="en-US" sz="12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Data: Coinbase via x402 Foundation, April 2026. Note: much volume from speculative meme-coin minting (PING), not pure utility (Chainalysis 2026).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14"/>
          <p:cNvSpPr/>
          <p:nvPr/>
        </p:nvSpPr>
        <p:spPr>
          <a:xfrm>
            <a:off x="731520" y="4480560"/>
            <a:ext cx="76809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9188" y="14338"/>
            <a:ext cx="7805624" cy="511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6"/>
          <p:cNvSpPr txBox="1"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HONEST ASSESSMENT: HYPE vs. REALITY</a:t>
            </a:r>
            <a:endParaRPr/>
          </a:p>
        </p:txBody>
      </p:sp>
      <p:sp>
        <p:nvSpPr>
          <p:cNvPr id="268" name="Google Shape;268;p16"/>
          <p:cNvSpPr txBox="1"/>
          <p:nvPr/>
        </p:nvSpPr>
        <p:spPr>
          <a:xfrm>
            <a:off x="731520" y="713232"/>
            <a:ext cx="76809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infrastructure is built. The actual usage is still tiny.</a:t>
            </a:r>
            <a:endParaRPr/>
          </a:p>
        </p:txBody>
      </p:sp>
      <p:sp>
        <p:nvSpPr>
          <p:cNvPr id="269" name="Google Shape;269;p16"/>
          <p:cNvSpPr txBox="1"/>
          <p:nvPr/>
        </p:nvSpPr>
        <p:spPr>
          <a:xfrm>
            <a:off x="731520" y="114300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What the headlines say vs. what is actually moving through the protocol today:</a:t>
            </a:r>
            <a:endParaRPr/>
          </a:p>
        </p:txBody>
      </p:sp>
      <p:sp>
        <p:nvSpPr>
          <p:cNvPr id="270" name="Google Shape;270;p16"/>
          <p:cNvSpPr/>
          <p:nvPr/>
        </p:nvSpPr>
        <p:spPr>
          <a:xfrm>
            <a:off x="731520" y="1737360"/>
            <a:ext cx="3657600" cy="192024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16"/>
          <p:cNvSpPr txBox="1"/>
          <p:nvPr/>
        </p:nvSpPr>
        <p:spPr>
          <a:xfrm>
            <a:off x="914400" y="1874519"/>
            <a:ext cx="3291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b="1" lang="en-US" sz="12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x402* CRYPTO </a:t>
            </a:r>
            <a:r>
              <a:rPr b="1" i="0" lang="en-US" sz="12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NARRATIVE</a:t>
            </a:r>
            <a:endParaRPr/>
          </a:p>
        </p:txBody>
      </p:sp>
      <p:sp>
        <p:nvSpPr>
          <p:cNvPr id="272" name="Google Shape;272;p16"/>
          <p:cNvSpPr txBox="1"/>
          <p:nvPr/>
        </p:nvSpPr>
        <p:spPr>
          <a:xfrm>
            <a:off x="914400" y="3200400"/>
            <a:ext cx="32919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(*mostly Chainlink tokens,</a:t>
            </a:r>
            <a:r>
              <a:rPr i="1" lang="en-US" sz="900">
                <a:solidFill>
                  <a:srgbClr val="8B949E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not pure x402)</a:t>
            </a:r>
            <a:endParaRPr/>
          </a:p>
        </p:txBody>
      </p:sp>
      <p:sp>
        <p:nvSpPr>
          <p:cNvPr id="273" name="Google Shape;273;p16"/>
          <p:cNvSpPr/>
          <p:nvPr/>
        </p:nvSpPr>
        <p:spPr>
          <a:xfrm>
            <a:off x="4754880" y="1737360"/>
            <a:ext cx="3931920" cy="192024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16"/>
          <p:cNvSpPr txBox="1"/>
          <p:nvPr/>
        </p:nvSpPr>
        <p:spPr>
          <a:xfrm>
            <a:off x="4937760" y="1874519"/>
            <a:ext cx="35661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THE ON-CHAIN REALITY</a:t>
            </a:r>
            <a:endParaRPr/>
          </a:p>
        </p:txBody>
      </p:sp>
      <p:sp>
        <p:nvSpPr>
          <p:cNvPr id="275" name="Google Shape;275;p16"/>
          <p:cNvSpPr txBox="1"/>
          <p:nvPr/>
        </p:nvSpPr>
        <p:spPr>
          <a:xfrm>
            <a:off x="4937760" y="2240280"/>
            <a:ext cx="3566160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2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$28,000</a:t>
            </a:r>
            <a:endParaRPr/>
          </a:p>
        </p:txBody>
      </p:sp>
      <p:sp>
        <p:nvSpPr>
          <p:cNvPr id="276" name="Google Shape;276;p16"/>
          <p:cNvSpPr txBox="1"/>
          <p:nvPr/>
        </p:nvSpPr>
        <p:spPr>
          <a:xfrm>
            <a:off x="4937760" y="2926080"/>
            <a:ext cx="35661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actual daily volume</a:t>
            </a:r>
            <a:endParaRPr/>
          </a:p>
        </p:txBody>
      </p:sp>
      <p:sp>
        <p:nvSpPr>
          <p:cNvPr id="277" name="Google Shape;277;p16"/>
          <p:cNvSpPr txBox="1"/>
          <p:nvPr/>
        </p:nvSpPr>
        <p:spPr>
          <a:xfrm>
            <a:off x="4937760" y="3200400"/>
            <a:ext cx="35661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(~half is wash-trading /testing, avg $0.20 per tx)</a:t>
            </a:r>
            <a:endParaRPr/>
          </a:p>
        </p:txBody>
      </p:sp>
      <p:sp>
        <p:nvSpPr>
          <p:cNvPr id="278" name="Google Shape;278;p16"/>
          <p:cNvSpPr txBox="1"/>
          <p:nvPr/>
        </p:nvSpPr>
        <p:spPr>
          <a:xfrm>
            <a:off x="731520" y="3794760"/>
            <a:ext cx="76809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For scale: stablecoins moved $33 trillion in 2025. Agent payments are a rounding error on that. Demand has not caught up with the technology.</a:t>
            </a:r>
            <a:endParaRPr/>
          </a:p>
        </p:txBody>
      </p:sp>
      <p:sp>
        <p:nvSpPr>
          <p:cNvPr id="279" name="Google Shape;279;p16"/>
          <p:cNvSpPr/>
          <p:nvPr/>
        </p:nvSpPr>
        <p:spPr>
          <a:xfrm>
            <a:off x="731520" y="4297680"/>
            <a:ext cx="7863840" cy="36576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16"/>
          <p:cNvSpPr txBox="1"/>
          <p:nvPr/>
        </p:nvSpPr>
        <p:spPr>
          <a:xfrm>
            <a:off x="731520" y="4434840"/>
            <a:ext cx="7680960" cy="5029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This is normal for new infrastructure. TCP/IP existed for years before the Web gave people a reason to use it.</a:t>
            </a:r>
            <a:endParaRPr/>
          </a:p>
        </p:txBody>
      </p:sp>
      <p:sp>
        <p:nvSpPr>
          <p:cNvPr id="281" name="Google Shape;281;p16"/>
          <p:cNvSpPr txBox="1"/>
          <p:nvPr/>
        </p:nvSpPr>
        <p:spPr>
          <a:xfrm>
            <a:off x="274320" y="4937760"/>
            <a:ext cx="8595360" cy="182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8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Source: Artemis &amp; CoinDesk on-chain analysis, March 2026</a:t>
            </a:r>
            <a:endParaRPr/>
          </a:p>
        </p:txBody>
      </p:sp>
      <p:pic>
        <p:nvPicPr>
          <p:cNvPr id="282" name="Google Shape;28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16725" y="2136550"/>
            <a:ext cx="2273470" cy="105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17"/>
          <p:cNvSpPr txBox="1"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WHERE THIS IS HEADING: FOUR TRENDS</a:t>
            </a:r>
            <a:endParaRPr/>
          </a:p>
        </p:txBody>
      </p:sp>
      <p:sp>
        <p:nvSpPr>
          <p:cNvPr id="289" name="Google Shape;289;p17"/>
          <p:cNvSpPr txBox="1"/>
          <p:nvPr/>
        </p:nvSpPr>
        <p:spPr>
          <a:xfrm>
            <a:off x="731520" y="713232"/>
            <a:ext cx="76809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3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Blockchain as the native infrastructure for autonomous agents</a:t>
            </a:r>
            <a:endParaRPr/>
          </a:p>
        </p:txBody>
      </p:sp>
      <p:sp>
        <p:nvSpPr>
          <p:cNvPr id="290" name="Google Shape;290;p17"/>
          <p:cNvSpPr/>
          <p:nvPr/>
        </p:nvSpPr>
        <p:spPr>
          <a:xfrm>
            <a:off x="731520" y="1280160"/>
            <a:ext cx="457200" cy="457200"/>
          </a:xfrm>
          <a:prstGeom prst="ellipse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291" name="Google Shape;291;p17"/>
          <p:cNvSpPr txBox="1"/>
          <p:nvPr/>
        </p:nvSpPr>
        <p:spPr>
          <a:xfrm>
            <a:off x="1371600" y="1234439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Identity becomes the bottleneck - not intelligence</a:t>
            </a:r>
            <a:endParaRPr/>
          </a:p>
        </p:txBody>
      </p:sp>
      <p:sp>
        <p:nvSpPr>
          <p:cNvPr id="292" name="Google Shape;292;p17"/>
          <p:cNvSpPr txBox="1"/>
          <p:nvPr/>
        </p:nvSpPr>
        <p:spPr>
          <a:xfrm>
            <a:off x="1371600" y="1572768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5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Non-human identities already outnumber humans ~100:1 in finance. Blockchain gives each agent a portable, verifiable identity. (a16z, 2026)</a:t>
            </a:r>
            <a:endParaRPr/>
          </a:p>
        </p:txBody>
      </p:sp>
      <p:sp>
        <p:nvSpPr>
          <p:cNvPr id="293" name="Google Shape;293;p17"/>
          <p:cNvSpPr/>
          <p:nvPr/>
        </p:nvSpPr>
        <p:spPr>
          <a:xfrm>
            <a:off x="731520" y="2148839"/>
            <a:ext cx="457200" cy="457200"/>
          </a:xfrm>
          <a:prstGeom prst="ellipse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  <p:sp>
        <p:nvSpPr>
          <p:cNvPr id="294" name="Google Shape;294;p17"/>
          <p:cNvSpPr txBox="1"/>
          <p:nvPr/>
        </p:nvSpPr>
        <p:spPr>
          <a:xfrm>
            <a:off x="1371600" y="210312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Decision, verification, and settlement in one loop</a:t>
            </a:r>
            <a:endParaRPr/>
          </a:p>
        </p:txBody>
      </p:sp>
      <p:sp>
        <p:nvSpPr>
          <p:cNvPr id="295" name="Google Shape;295;p17"/>
          <p:cNvSpPr txBox="1"/>
          <p:nvPr/>
        </p:nvSpPr>
        <p:spPr>
          <a:xfrm>
            <a:off x="1371600" y="2441447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5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Crypto-native rails collapse days of intermediated steps into one continuous loop. (Blockchain Council, 2026)</a:t>
            </a:r>
            <a:endParaRPr/>
          </a:p>
        </p:txBody>
      </p:sp>
      <p:sp>
        <p:nvSpPr>
          <p:cNvPr id="296" name="Google Shape;296;p17"/>
          <p:cNvSpPr/>
          <p:nvPr/>
        </p:nvSpPr>
        <p:spPr>
          <a:xfrm>
            <a:off x="731520" y="3017520"/>
            <a:ext cx="457200" cy="457200"/>
          </a:xfrm>
          <a:prstGeom prst="ellipse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297" name="Google Shape;297;p17"/>
          <p:cNvSpPr txBox="1"/>
          <p:nvPr/>
        </p:nvSpPr>
        <p:spPr>
          <a:xfrm>
            <a:off x="1371600" y="297180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Agents will be multi-chain by design</a:t>
            </a:r>
            <a:endParaRPr/>
          </a:p>
        </p:txBody>
      </p:sp>
      <p:sp>
        <p:nvSpPr>
          <p:cNvPr id="298" name="Google Shape;298;p17"/>
          <p:cNvSpPr txBox="1"/>
          <p:nvPr/>
        </p:nvSpPr>
        <p:spPr>
          <a:xfrm>
            <a:off x="1371600" y="3310127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5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Execution, identity, and data live on different chains - chosen per task. Interoperability becomes the critical layer. (arXiv 2601.04583)</a:t>
            </a:r>
            <a:endParaRPr/>
          </a:p>
        </p:txBody>
      </p:sp>
      <p:sp>
        <p:nvSpPr>
          <p:cNvPr id="299" name="Google Shape;299;p17"/>
          <p:cNvSpPr/>
          <p:nvPr/>
        </p:nvSpPr>
        <p:spPr>
          <a:xfrm>
            <a:off x="731520" y="3886200"/>
            <a:ext cx="457200" cy="457200"/>
          </a:xfrm>
          <a:prstGeom prst="ellipse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300" name="Google Shape;300;p17"/>
          <p:cNvSpPr txBox="1"/>
          <p:nvPr/>
        </p:nvSpPr>
        <p:spPr>
          <a:xfrm>
            <a:off x="1371600" y="3840480"/>
            <a:ext cx="7315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CBDCs: programmable state-issued money</a:t>
            </a:r>
            <a:endParaRPr/>
          </a:p>
        </p:txBody>
      </p:sp>
      <p:sp>
        <p:nvSpPr>
          <p:cNvPr id="301" name="Google Shape;301;p17"/>
          <p:cNvSpPr txBox="1"/>
          <p:nvPr/>
        </p:nvSpPr>
        <p:spPr>
          <a:xfrm>
            <a:off x="1371600" y="4178808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5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Digital Euro is in preparation (ECB). The endgame is not crypto vs. state - but both running on the same programmable rails.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8"/>
          <p:cNvSpPr/>
          <p:nvPr/>
        </p:nvSpPr>
        <p:spPr>
          <a:xfrm>
            <a:off x="731520" y="36576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OPEN CHALLENGES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8"/>
          <p:cNvSpPr/>
          <p:nvPr/>
        </p:nvSpPr>
        <p:spPr>
          <a:xfrm>
            <a:off x="731520" y="1097280"/>
            <a:ext cx="54864" cy="731520"/>
          </a:xfrm>
          <a:prstGeom prst="rect">
            <a:avLst/>
          </a:prstGeom>
          <a:solidFill>
            <a:srgbClr val="1A1D2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8"/>
          <p:cNvSpPr/>
          <p:nvPr/>
        </p:nvSpPr>
        <p:spPr>
          <a:xfrm>
            <a:off x="1005840" y="1097280"/>
            <a:ext cx="2743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400"/>
              <a:buFont typeface="Calibri"/>
              <a:buNone/>
            </a:pPr>
            <a:r>
              <a:rPr b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Regulatory collision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8"/>
          <p:cNvSpPr/>
          <p:nvPr/>
        </p:nvSpPr>
        <p:spPr>
          <a:xfrm>
            <a:off x="1005840" y="1389888"/>
            <a:ext cx="73152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One agent triggers MiCA, the AI Act, and GDPR at once. No framework covers the intersection.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8"/>
          <p:cNvSpPr/>
          <p:nvPr/>
        </p:nvSpPr>
        <p:spPr>
          <a:xfrm>
            <a:off x="731520" y="2057400"/>
            <a:ext cx="54864" cy="731520"/>
          </a:xfrm>
          <a:prstGeom prst="rect">
            <a:avLst/>
          </a:prstGeom>
          <a:solidFill>
            <a:srgbClr val="1A1D2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8"/>
          <p:cNvSpPr/>
          <p:nvPr/>
        </p:nvSpPr>
        <p:spPr>
          <a:xfrm>
            <a:off x="1005840" y="2057400"/>
            <a:ext cx="2743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400"/>
              <a:buFont typeface="Calibri"/>
              <a:buNone/>
            </a:pPr>
            <a:r>
              <a:rPr b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Key management risk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8"/>
          <p:cNvSpPr/>
          <p:nvPr/>
        </p:nvSpPr>
        <p:spPr>
          <a:xfrm>
            <a:off x="1005840" y="2350008"/>
            <a:ext cx="73152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Lose the private key and the assets are gone - no password reset. TEEs help, but the risk is real.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18"/>
          <p:cNvSpPr/>
          <p:nvPr/>
        </p:nvSpPr>
        <p:spPr>
          <a:xfrm>
            <a:off x="731520" y="3017520"/>
            <a:ext cx="54864" cy="731520"/>
          </a:xfrm>
          <a:prstGeom prst="rect">
            <a:avLst/>
          </a:prstGeom>
          <a:solidFill>
            <a:srgbClr val="1B3A6B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8"/>
          <p:cNvSpPr/>
          <p:nvPr/>
        </p:nvSpPr>
        <p:spPr>
          <a:xfrm>
            <a:off x="1005840" y="3017520"/>
            <a:ext cx="2743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400"/>
              <a:buFont typeface="Calibri"/>
              <a:buNone/>
            </a:pPr>
            <a:r>
              <a:rPr b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Centralized alternatives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8"/>
          <p:cNvSpPr/>
          <p:nvPr/>
        </p:nvSpPr>
        <p:spPr>
          <a:xfrm>
            <a:off x="1005840" y="3310128"/>
            <a:ext cx="73152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Stripe and Google AP2 adapt fast. The future is likely hybrid: blockchain where trustless, traditional rails where controlled.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8"/>
          <p:cNvSpPr/>
          <p:nvPr/>
        </p:nvSpPr>
        <p:spPr>
          <a:xfrm>
            <a:off x="731520" y="3977640"/>
            <a:ext cx="54864" cy="731520"/>
          </a:xfrm>
          <a:prstGeom prst="rect">
            <a:avLst/>
          </a:prstGeom>
          <a:solidFill>
            <a:srgbClr val="1A1D24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8"/>
          <p:cNvSpPr/>
          <p:nvPr/>
        </p:nvSpPr>
        <p:spPr>
          <a:xfrm>
            <a:off x="1005840" y="3977640"/>
            <a:ext cx="2743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400"/>
              <a:buFont typeface="Calibri"/>
              <a:buNone/>
            </a:pPr>
            <a:r>
              <a:rPr b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Smart contract exploits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8"/>
          <p:cNvSpPr/>
          <p:nvPr/>
        </p:nvSpPr>
        <p:spPr>
          <a:xfrm>
            <a:off x="1005840" y="4270248"/>
            <a:ext cx="7315200" cy="5029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rPr lang="en-US" sz="11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Anthropic Frontier Red Team (Dec 2025): frontier AI models autonomously reconstructed real exploits worth $4.6M in simulated value. The same tech that uses contracts can attack them.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19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6" name="Google Shape;326;p19"/>
          <p:cNvSpPr txBox="1"/>
          <p:nvPr/>
        </p:nvSpPr>
        <p:spPr>
          <a:xfrm>
            <a:off x="822960" y="640080"/>
            <a:ext cx="73152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3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CONCLUSION</a:t>
            </a:r>
            <a:endParaRPr/>
          </a:p>
        </p:txBody>
      </p:sp>
      <p:sp>
        <p:nvSpPr>
          <p:cNvPr id="327" name="Google Shape;327;p19"/>
          <p:cNvSpPr txBox="1"/>
          <p:nvPr/>
        </p:nvSpPr>
        <p:spPr>
          <a:xfrm>
            <a:off x="777240" y="1371600"/>
            <a:ext cx="758952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Blockchain is not universally better.</a:t>
            </a:r>
            <a:br>
              <a:rPr b="1" i="0" lang="en-US" sz="26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26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It is structurally necessary - but only when no trusted middleman exists.</a:t>
            </a:r>
            <a:endParaRPr/>
          </a:p>
        </p:txBody>
      </p:sp>
      <p:sp>
        <p:nvSpPr>
          <p:cNvPr id="328" name="Google Shape;328;p19"/>
          <p:cNvSpPr/>
          <p:nvPr/>
        </p:nvSpPr>
        <p:spPr>
          <a:xfrm>
            <a:off x="822960" y="3063240"/>
            <a:ext cx="320040" cy="27432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19"/>
          <p:cNvSpPr txBox="1"/>
          <p:nvPr/>
        </p:nvSpPr>
        <p:spPr>
          <a:xfrm>
            <a:off x="822960" y="3200400"/>
            <a:ext cx="75895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The match is emergent, not designed - blockchain’s properties happen to fit what agents need.</a:t>
            </a:r>
            <a:endParaRPr/>
          </a:p>
        </p:txBody>
      </p:sp>
      <p:sp>
        <p:nvSpPr>
          <p:cNvPr id="330" name="Google Shape;330;p19"/>
          <p:cNvSpPr txBox="1"/>
          <p:nvPr/>
        </p:nvSpPr>
        <p:spPr>
          <a:xfrm>
            <a:off x="822960" y="3611880"/>
            <a:ext cx="75895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3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AWS + Coinbase + Stripe (May 2026) shows hyperscalers are building it - still in preview, demand lags supply.</a:t>
            </a:r>
            <a:endParaRPr/>
          </a:p>
        </p:txBody>
      </p:sp>
      <p:sp>
        <p:nvSpPr>
          <p:cNvPr id="331" name="Google Shape;331;p19"/>
          <p:cNvSpPr txBox="1"/>
          <p:nvPr/>
        </p:nvSpPr>
        <p:spPr>
          <a:xfrm>
            <a:off x="777240" y="4297680"/>
            <a:ext cx="758952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400">
                <a:solidFill>
                  <a:srgbClr val="1B3A6B"/>
                </a:solidFill>
                <a:latin typeface="Calibri"/>
                <a:ea typeface="Calibri"/>
                <a:cs typeface="Calibri"/>
                <a:sym typeface="Calibri"/>
              </a:rPr>
              <a:t>The question is not IF agents will transact autonomously -</a:t>
            </a:r>
            <a:br>
              <a:rPr b="1" i="1" lang="en-US" sz="1400">
                <a:solidFill>
                  <a:srgbClr val="1B3A6B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1" lang="en-US" sz="1400">
                <a:solidFill>
                  <a:srgbClr val="1B3A6B"/>
                </a:solidFill>
                <a:latin typeface="Calibri"/>
                <a:ea typeface="Calibri"/>
                <a:cs typeface="Calibri"/>
                <a:sym typeface="Calibri"/>
              </a:rPr>
              <a:t>but whether the infrastructure, and the regulation, will be ready.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20"/>
          <p:cNvSpPr/>
          <p:nvPr/>
        </p:nvSpPr>
        <p:spPr>
          <a:xfrm>
            <a:off x="731520" y="1371600"/>
            <a:ext cx="768096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4400"/>
              <a:buFont typeface="Trebuchet MS"/>
              <a:buNone/>
            </a:pPr>
            <a:r>
              <a:rPr b="1" lang="en-US" sz="4400">
                <a:solidFill>
                  <a:srgbClr val="1A1D24"/>
                </a:solidFill>
                <a:latin typeface="Trebuchet MS"/>
                <a:ea typeface="Trebuchet MS"/>
                <a:cs typeface="Trebuchet MS"/>
                <a:sym typeface="Trebuchet MS"/>
              </a:rPr>
              <a:t>THANK YOU</a:t>
            </a:r>
            <a:endParaRPr sz="4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20"/>
          <p:cNvSpPr/>
          <p:nvPr/>
        </p:nvSpPr>
        <p:spPr>
          <a:xfrm>
            <a:off x="3840480" y="2377440"/>
            <a:ext cx="1463040" cy="36576"/>
          </a:xfrm>
          <a:prstGeom prst="rect">
            <a:avLst/>
          </a:prstGeom>
          <a:solidFill>
            <a:srgbClr val="D4B483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9" name="Google Shape;339;p20"/>
          <p:cNvSpPr/>
          <p:nvPr/>
        </p:nvSpPr>
        <p:spPr>
          <a:xfrm>
            <a:off x="731525" y="2651732"/>
            <a:ext cx="7680900" cy="127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000"/>
              <a:buFont typeface="Calibri"/>
              <a:buNone/>
            </a:pPr>
            <a: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Questions?</a:t>
            </a:r>
            <a:b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Contact me: </a:t>
            </a:r>
            <a:r>
              <a:rPr lang="en-US" sz="20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bochenek.kk@gmail.com</a:t>
            </a:r>
            <a:b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Linkedin: Krzysztof Bochenek</a:t>
            </a:r>
            <a:b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Tel.: +48 533593714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0" name="Google Shape;340;p20"/>
          <p:cNvSpPr/>
          <p:nvPr/>
        </p:nvSpPr>
        <p:spPr>
          <a:xfrm>
            <a:off x="731520" y="3474720"/>
            <a:ext cx="7680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100"/>
              <a:buFont typeface="Calibri"/>
              <a:buNone/>
            </a:pPr>
            <a:r>
              <a:t/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1" name="Google Shape;341;p20"/>
          <p:cNvSpPr/>
          <p:nvPr/>
        </p:nvSpPr>
        <p:spPr>
          <a:xfrm>
            <a:off x="731520" y="4389120"/>
            <a:ext cx="76809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Calibri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1B3A6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4"/>
          <p:cNvSpPr txBox="1"/>
          <p:nvPr/>
        </p:nvSpPr>
        <p:spPr>
          <a:xfrm>
            <a:off x="777240" y="45720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Agenda</a:t>
            </a:r>
            <a:endParaRPr/>
          </a:p>
        </p:txBody>
      </p:sp>
      <p:sp>
        <p:nvSpPr>
          <p:cNvPr id="29" name="Google Shape;29;p4"/>
          <p:cNvSpPr txBox="1"/>
          <p:nvPr/>
        </p:nvSpPr>
        <p:spPr>
          <a:xfrm>
            <a:off x="822960" y="1417320"/>
            <a:ext cx="822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01</a:t>
            </a:r>
            <a:endParaRPr/>
          </a:p>
        </p:txBody>
      </p:sp>
      <p:sp>
        <p:nvSpPr>
          <p:cNvPr id="30" name="Google Shape;30;p4"/>
          <p:cNvSpPr txBox="1"/>
          <p:nvPr/>
        </p:nvSpPr>
        <p:spPr>
          <a:xfrm>
            <a:off x="1783080" y="1435608"/>
            <a:ext cx="6583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What is the Agent Economy?</a:t>
            </a:r>
            <a:endParaRPr/>
          </a:p>
        </p:txBody>
      </p:sp>
      <p:sp>
        <p:nvSpPr>
          <p:cNvPr id="31" name="Google Shape;31;p4"/>
          <p:cNvSpPr txBox="1"/>
          <p:nvPr/>
        </p:nvSpPr>
        <p:spPr>
          <a:xfrm>
            <a:off x="1783080" y="1783080"/>
            <a:ext cx="658368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AI agents as economic actors</a:t>
            </a:r>
            <a:endParaRPr/>
          </a:p>
        </p:txBody>
      </p:sp>
      <p:sp>
        <p:nvSpPr>
          <p:cNvPr id="32" name="Google Shape;32;p4"/>
          <p:cNvSpPr txBox="1"/>
          <p:nvPr/>
        </p:nvSpPr>
        <p:spPr>
          <a:xfrm>
            <a:off x="822960" y="2075688"/>
            <a:ext cx="822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02</a:t>
            </a:r>
            <a:endParaRPr/>
          </a:p>
        </p:txBody>
      </p:sp>
      <p:sp>
        <p:nvSpPr>
          <p:cNvPr id="33" name="Google Shape;33;p4"/>
          <p:cNvSpPr txBox="1"/>
          <p:nvPr/>
        </p:nvSpPr>
        <p:spPr>
          <a:xfrm>
            <a:off x="1783080" y="2093976"/>
            <a:ext cx="6583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What is Blockchain?</a:t>
            </a:r>
            <a:endParaRPr/>
          </a:p>
        </p:txBody>
      </p:sp>
      <p:sp>
        <p:nvSpPr>
          <p:cNvPr id="34" name="Google Shape;34;p4"/>
          <p:cNvSpPr txBox="1"/>
          <p:nvPr/>
        </p:nvSpPr>
        <p:spPr>
          <a:xfrm>
            <a:off x="1783080" y="2441448"/>
            <a:ext cx="658368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technical properties that matter</a:t>
            </a:r>
            <a:endParaRPr/>
          </a:p>
        </p:txBody>
      </p:sp>
      <p:sp>
        <p:nvSpPr>
          <p:cNvPr id="35" name="Google Shape;35;p4"/>
          <p:cNvSpPr txBox="1"/>
          <p:nvPr/>
        </p:nvSpPr>
        <p:spPr>
          <a:xfrm>
            <a:off x="822960" y="2734056"/>
            <a:ext cx="822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03</a:t>
            </a:r>
            <a:endParaRPr/>
          </a:p>
        </p:txBody>
      </p:sp>
      <p:sp>
        <p:nvSpPr>
          <p:cNvPr id="36" name="Google Shape;36;p4"/>
          <p:cNvSpPr txBox="1"/>
          <p:nvPr/>
        </p:nvSpPr>
        <p:spPr>
          <a:xfrm>
            <a:off x="1783080" y="2752344"/>
            <a:ext cx="6583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Structural Match</a:t>
            </a:r>
            <a:endParaRPr/>
          </a:p>
        </p:txBody>
      </p:sp>
      <p:sp>
        <p:nvSpPr>
          <p:cNvPr id="37" name="Google Shape;37;p4"/>
          <p:cNvSpPr txBox="1"/>
          <p:nvPr/>
        </p:nvSpPr>
        <p:spPr>
          <a:xfrm>
            <a:off x="1783080" y="3099816"/>
            <a:ext cx="658368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When blockchain becomes necessary</a:t>
            </a:r>
            <a:endParaRPr/>
          </a:p>
        </p:txBody>
      </p:sp>
      <p:sp>
        <p:nvSpPr>
          <p:cNvPr id="38" name="Google Shape;38;p4"/>
          <p:cNvSpPr txBox="1"/>
          <p:nvPr/>
        </p:nvSpPr>
        <p:spPr>
          <a:xfrm>
            <a:off x="822960" y="3392424"/>
            <a:ext cx="822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04</a:t>
            </a:r>
            <a:endParaRPr/>
          </a:p>
        </p:txBody>
      </p:sp>
      <p:sp>
        <p:nvSpPr>
          <p:cNvPr id="39" name="Google Shape;39;p4"/>
          <p:cNvSpPr txBox="1"/>
          <p:nvPr/>
        </p:nvSpPr>
        <p:spPr>
          <a:xfrm>
            <a:off x="1783080" y="3410712"/>
            <a:ext cx="6583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Production Evidence</a:t>
            </a:r>
            <a:endParaRPr/>
          </a:p>
        </p:txBody>
      </p:sp>
      <p:sp>
        <p:nvSpPr>
          <p:cNvPr id="40" name="Google Shape;40;p4"/>
          <p:cNvSpPr txBox="1"/>
          <p:nvPr/>
        </p:nvSpPr>
        <p:spPr>
          <a:xfrm>
            <a:off x="1783080" y="3758184"/>
            <a:ext cx="658368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AWS, x402 - what works today</a:t>
            </a:r>
            <a:endParaRPr/>
          </a:p>
        </p:txBody>
      </p:sp>
      <p:sp>
        <p:nvSpPr>
          <p:cNvPr id="41" name="Google Shape;41;p4"/>
          <p:cNvSpPr txBox="1"/>
          <p:nvPr/>
        </p:nvSpPr>
        <p:spPr>
          <a:xfrm>
            <a:off x="822960" y="4050791"/>
            <a:ext cx="822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05</a:t>
            </a:r>
            <a:endParaRPr/>
          </a:p>
        </p:txBody>
      </p:sp>
      <p:sp>
        <p:nvSpPr>
          <p:cNvPr id="42" name="Google Shape;42;p4"/>
          <p:cNvSpPr txBox="1"/>
          <p:nvPr/>
        </p:nvSpPr>
        <p:spPr>
          <a:xfrm>
            <a:off x="1783080" y="4069079"/>
            <a:ext cx="6583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Key Trends &amp; Conclusion</a:t>
            </a:r>
            <a:endParaRPr/>
          </a:p>
        </p:txBody>
      </p:sp>
      <p:sp>
        <p:nvSpPr>
          <p:cNvPr id="43" name="Google Shape;43;p4"/>
          <p:cNvSpPr txBox="1"/>
          <p:nvPr/>
        </p:nvSpPr>
        <p:spPr>
          <a:xfrm>
            <a:off x="1783080" y="4416552"/>
            <a:ext cx="658368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Where this is heading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5"/>
          <p:cNvSpPr/>
          <p:nvPr/>
        </p:nvSpPr>
        <p:spPr>
          <a:xfrm>
            <a:off x="731520" y="36576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2800"/>
              <a:buFont typeface="Trebuchet MS"/>
              <a:buNone/>
            </a:pPr>
            <a:r>
              <a:rPr b="1" i="0" lang="en-US" sz="2800" u="none" cap="none" strike="noStrike">
                <a:solidFill>
                  <a:srgbClr val="1E293B"/>
                </a:solidFill>
                <a:latin typeface="Trebuchet MS"/>
                <a:ea typeface="Trebuchet MS"/>
                <a:cs typeface="Trebuchet MS"/>
                <a:sym typeface="Trebuchet MS"/>
              </a:rPr>
              <a:t>WHAT IS AGENTIC ECONOMY?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5"/>
          <p:cNvSpPr/>
          <p:nvPr/>
        </p:nvSpPr>
        <p:spPr>
          <a:xfrm>
            <a:off x="1371600" y="1143000"/>
            <a:ext cx="685800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Calibri"/>
              <a:buNone/>
            </a:pPr>
            <a:r>
              <a:rPr b="0" i="1" lang="en-US" sz="15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AI agents are software systems that can plan, decide, and act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500"/>
              <a:buFont typeface="Calibri"/>
              <a:buNone/>
            </a:pPr>
            <a:r>
              <a:rPr b="0" i="1" lang="en-US" sz="15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without waiting for a human to press a button at every step.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5"/>
          <p:cNvSpPr/>
          <p:nvPr/>
        </p:nvSpPr>
        <p:spPr>
          <a:xfrm>
            <a:off x="731520" y="2011680"/>
            <a:ext cx="27432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400"/>
              <a:buFont typeface="Calibri"/>
              <a:buNone/>
            </a:pPr>
            <a:r>
              <a:rPr b="1" i="0" lang="en-US" sz="14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Today </a:t>
            </a:r>
            <a:r>
              <a:rPr b="1" lang="en-US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agents</a:t>
            </a:r>
            <a:r>
              <a:rPr b="1" i="0" lang="en-US" sz="14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b="0" i="0" sz="1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5"/>
          <p:cNvSpPr/>
          <p:nvPr/>
        </p:nvSpPr>
        <p:spPr>
          <a:xfrm>
            <a:off x="731520" y="2331720"/>
            <a:ext cx="384048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Search the web, compare prices, book services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Call APIs, access data, interact with other agents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300"/>
              <a:buFont typeface="Calibri"/>
              <a:buChar char="•"/>
            </a:pPr>
            <a:r>
              <a:rPr b="0" i="0" lang="en-US" sz="1300" u="none" cap="none" strike="noStrike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Execute multi-step workflows autonomously</a:t>
            </a:r>
            <a:endParaRPr b="0" i="0" sz="1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5"/>
          <p:cNvSpPr/>
          <p:nvPr/>
        </p:nvSpPr>
        <p:spPr>
          <a:xfrm>
            <a:off x="5303520" y="2011680"/>
            <a:ext cx="3200400" cy="7772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5"/>
          <p:cNvSpPr/>
          <p:nvPr/>
        </p:nvSpPr>
        <p:spPr>
          <a:xfrm>
            <a:off x="5486400" y="205740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~$11B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5"/>
          <p:cNvSpPr/>
          <p:nvPr/>
        </p:nvSpPr>
        <p:spPr>
          <a:xfrm>
            <a:off x="6858000" y="2084832"/>
            <a:ext cx="146304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AI agent market 2026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5"/>
          <p:cNvSpPr/>
          <p:nvPr/>
        </p:nvSpPr>
        <p:spPr>
          <a:xfrm>
            <a:off x="6858000" y="2395728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Calibri"/>
              <a:buNone/>
            </a:pPr>
            <a:r>
              <a:rPr lang="en-US" sz="9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Grand View Research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5"/>
          <p:cNvSpPr/>
          <p:nvPr/>
        </p:nvSpPr>
        <p:spPr>
          <a:xfrm>
            <a:off x="5303520" y="2926080"/>
            <a:ext cx="3200400" cy="77724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5"/>
          <p:cNvSpPr/>
          <p:nvPr/>
        </p:nvSpPr>
        <p:spPr>
          <a:xfrm>
            <a:off x="5486400" y="297180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69K+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5"/>
          <p:cNvSpPr/>
          <p:nvPr/>
        </p:nvSpPr>
        <p:spPr>
          <a:xfrm>
            <a:off x="6858000" y="2999232"/>
            <a:ext cx="146304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Active agents on x402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5"/>
          <p:cNvSpPr/>
          <p:nvPr/>
        </p:nvSpPr>
        <p:spPr>
          <a:xfrm>
            <a:off x="6858000" y="3310128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Calibri"/>
              <a:buNone/>
            </a:pPr>
            <a:r>
              <a:rPr lang="en-US" sz="9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Coinbase, Apr 2026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5"/>
          <p:cNvSpPr/>
          <p:nvPr/>
        </p:nvSpPr>
        <p:spPr>
          <a:xfrm>
            <a:off x="5303526" y="3840475"/>
            <a:ext cx="3525600" cy="7773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5"/>
          <p:cNvSpPr/>
          <p:nvPr/>
        </p:nvSpPr>
        <p:spPr>
          <a:xfrm>
            <a:off x="5486400" y="3886200"/>
            <a:ext cx="13716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2400"/>
              <a:buFont typeface="Trebuchet MS"/>
              <a:buNone/>
            </a:pPr>
            <a:r>
              <a:rPr b="1" lang="en-US" sz="2400">
                <a:solidFill>
                  <a:srgbClr val="2563EB"/>
                </a:solidFill>
                <a:latin typeface="Trebuchet MS"/>
                <a:ea typeface="Trebuchet MS"/>
                <a:cs typeface="Trebuchet MS"/>
                <a:sym typeface="Trebuchet MS"/>
              </a:rPr>
              <a:t>54%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5"/>
          <p:cNvSpPr/>
          <p:nvPr/>
        </p:nvSpPr>
        <p:spPr>
          <a:xfrm>
            <a:off x="6782000" y="3913625"/>
            <a:ext cx="21234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Of large enterprises  d</a:t>
            </a: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eployed at least some agents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4" name="Google Shape;64;p5"/>
          <p:cNvSpPr/>
          <p:nvPr/>
        </p:nvSpPr>
        <p:spPr>
          <a:xfrm>
            <a:off x="6858000" y="4224528"/>
            <a:ext cx="14630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900"/>
              <a:buFont typeface="Calibri"/>
              <a:buNone/>
            </a:pPr>
            <a:r>
              <a:rPr lang="en-US" sz="9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KPMG AI Pulse, Q1 2026</a:t>
            </a: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5"/>
          <p:cNvSpPr/>
          <p:nvPr/>
        </p:nvSpPr>
        <p:spPr>
          <a:xfrm>
            <a:off x="731525" y="3783725"/>
            <a:ext cx="4489800" cy="97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Calibri"/>
              <a:buNone/>
            </a:pPr>
            <a:r>
              <a:rPr i="1" lang="en-US" sz="12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Bots, not humans, already generate most on-chain trading volume - but they're dumb scripts; intelligent agents are only now arriving and will soon dominate decentralized finance (DeFi).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_robot.png" id="66" name="Google Shape;6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1520" y="1188720"/>
            <a:ext cx="411480" cy="4114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6"/>
          <p:cNvSpPr/>
          <p:nvPr/>
        </p:nvSpPr>
        <p:spPr>
          <a:xfrm>
            <a:off x="731520" y="365760"/>
            <a:ext cx="7315200" cy="548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2800"/>
              <a:buFont typeface="Trebuchet MS"/>
              <a:buNone/>
            </a:pPr>
            <a:r>
              <a:rPr b="1" lang="en-US" sz="2800">
                <a:solidFill>
                  <a:srgbClr val="1E293B"/>
                </a:solidFill>
                <a:latin typeface="Trebuchet MS"/>
                <a:ea typeface="Trebuchet MS"/>
                <a:cs typeface="Trebuchet MS"/>
                <a:sym typeface="Trebuchet MS"/>
              </a:rPr>
              <a:t>WHAT IS BLOCKCHAIN?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6"/>
          <p:cNvSpPr/>
          <p:nvPr/>
        </p:nvSpPr>
        <p:spPr>
          <a:xfrm>
            <a:off x="731520" y="822960"/>
            <a:ext cx="365760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400"/>
              <a:buFont typeface="Calibri"/>
              <a:buNone/>
            </a:pPr>
            <a:r>
              <a:rPr i="1" lang="en-US" sz="14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Explained simply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6"/>
          <p:cNvSpPr/>
          <p:nvPr/>
        </p:nvSpPr>
        <p:spPr>
          <a:xfrm>
            <a:off x="731520" y="1371600"/>
            <a:ext cx="7680960" cy="1188720"/>
          </a:xfrm>
          <a:prstGeom prst="rect">
            <a:avLst/>
          </a:prstGeom>
          <a:solidFill>
            <a:srgbClr val="F3F4F6"/>
          </a:solidFill>
          <a:ln>
            <a:noFill/>
          </a:ln>
          <a:effectLst>
            <a:outerShdw blurRad="50800" rotWithShape="0" algn="bl" dir="8100000" dist="12700">
              <a:srgbClr val="000000">
                <a:alpha val="10196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6"/>
          <p:cNvSpPr/>
          <p:nvPr/>
        </p:nvSpPr>
        <p:spPr>
          <a:xfrm>
            <a:off x="1005840" y="1463040"/>
            <a:ext cx="713232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1A1D24"/>
              </a:buClr>
              <a:buSzPts val="1400"/>
              <a:buFont typeface="Calibri"/>
              <a:buNone/>
            </a:pPr>
            <a:r>
              <a:rPr i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Imagine a shared notebook in a room of strangers. Every transaction is copied by everyone. Once a page is agreed upon, it cannot be erased. No single person controls the notebook.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6"/>
          <p:cNvSpPr/>
          <p:nvPr/>
        </p:nvSpPr>
        <p:spPr>
          <a:xfrm>
            <a:off x="731520" y="2834640"/>
            <a:ext cx="1920240" cy="1828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6"/>
          <p:cNvSpPr/>
          <p:nvPr/>
        </p:nvSpPr>
        <p:spPr>
          <a:xfrm>
            <a:off x="822960" y="3520440"/>
            <a:ext cx="17373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Public/Private Keys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"/>
          <p:cNvSpPr/>
          <p:nvPr/>
        </p:nvSpPr>
        <p:spPr>
          <a:xfrm>
            <a:off x="822960" y="3840480"/>
            <a:ext cx="173736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Your identity = your key pair.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No ID card needed.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"/>
          <p:cNvSpPr/>
          <p:nvPr/>
        </p:nvSpPr>
        <p:spPr>
          <a:xfrm>
            <a:off x="2834640" y="2834640"/>
            <a:ext cx="1920240" cy="1828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"/>
          <p:cNvSpPr/>
          <p:nvPr/>
        </p:nvSpPr>
        <p:spPr>
          <a:xfrm>
            <a:off x="2926080" y="3520440"/>
            <a:ext cx="17373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Smart Contracts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"/>
          <p:cNvSpPr/>
          <p:nvPr/>
        </p:nvSpPr>
        <p:spPr>
          <a:xfrm>
            <a:off x="2926080" y="3840480"/>
            <a:ext cx="173736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Vending machine logic: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code enforces the deal.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6"/>
          <p:cNvSpPr/>
          <p:nvPr/>
        </p:nvSpPr>
        <p:spPr>
          <a:xfrm>
            <a:off x="4937760" y="2834640"/>
            <a:ext cx="1920240" cy="1828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6"/>
          <p:cNvSpPr/>
          <p:nvPr/>
        </p:nvSpPr>
        <p:spPr>
          <a:xfrm>
            <a:off x="5029200" y="3520440"/>
            <a:ext cx="17373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Stablecoins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6"/>
          <p:cNvSpPr/>
          <p:nvPr/>
        </p:nvSpPr>
        <p:spPr>
          <a:xfrm>
            <a:off x="5029200" y="3840480"/>
            <a:ext cx="173736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Digital dollars on blockchain.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No price volatility.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6"/>
          <p:cNvSpPr/>
          <p:nvPr/>
        </p:nvSpPr>
        <p:spPr>
          <a:xfrm>
            <a:off x="7040880" y="2834640"/>
            <a:ext cx="1920240" cy="1828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50800" rotWithShape="0" algn="bl" dir="8100000" dist="12700">
              <a:srgbClr val="000000">
                <a:alpha val="7843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7132320" y="3520440"/>
            <a:ext cx="17373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1E293B"/>
              </a:buClr>
              <a:buSzPts val="1100"/>
              <a:buFont typeface="Calibri"/>
              <a:buNone/>
            </a:pPr>
            <a:r>
              <a:rPr b="1" lang="en-US" sz="1100">
                <a:solidFill>
                  <a:srgbClr val="1E293B"/>
                </a:solidFill>
                <a:latin typeface="Calibri"/>
                <a:ea typeface="Calibri"/>
                <a:cs typeface="Calibri"/>
                <a:sym typeface="Calibri"/>
              </a:rPr>
              <a:t>Layer 2 Networks</a:t>
            </a:r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6"/>
          <p:cNvSpPr/>
          <p:nvPr/>
        </p:nvSpPr>
        <p:spPr>
          <a:xfrm>
            <a:off x="7132320" y="3840480"/>
            <a:ext cx="1737360" cy="6400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Fast (&lt;1 sec) and cheap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000"/>
              <a:buFont typeface="Calibri"/>
              <a:buNone/>
            </a:pPr>
            <a:r>
              <a:rPr lang="en-US" sz="1000">
                <a:solidFill>
                  <a:srgbClr val="6B7280"/>
                </a:solidFill>
                <a:latin typeface="Calibri"/>
                <a:ea typeface="Calibri"/>
                <a:cs typeface="Calibri"/>
                <a:sym typeface="Calibri"/>
              </a:rPr>
              <a:t>(&lt;$0.001 per transaction).</a:t>
            </a: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icon_key.png" id="88" name="Google Shape;88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17320" y="29718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_contract.png" id="89" name="Google Shape;8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20440" y="29718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_coin.png" id="90" name="Google Shape;90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623560" y="297180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con_layer2.png" id="91" name="Google Shape;91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726680" y="29718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7"/>
          <p:cNvSpPr txBox="1"/>
          <p:nvPr/>
        </p:nvSpPr>
        <p:spPr>
          <a:xfrm>
            <a:off x="731520" y="365760"/>
            <a:ext cx="7680960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 REAL BANK TRANSFER IN 2026</a:t>
            </a:r>
            <a:endParaRPr/>
          </a:p>
        </p:txBody>
      </p:sp>
      <p:sp>
        <p:nvSpPr>
          <p:cNvPr id="97" name="Google Shape;97;p7"/>
          <p:cNvSpPr txBox="1"/>
          <p:nvPr/>
        </p:nvSpPr>
        <p:spPr>
          <a:xfrm>
            <a:off x="731520" y="128016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Poland  →  Bosnia &amp; Herzegovina.  €120 payment.</a:t>
            </a:r>
            <a:endParaRPr/>
          </a:p>
        </p:txBody>
      </p:sp>
      <p:sp>
        <p:nvSpPr>
          <p:cNvPr id="98" name="Google Shape;98;p7"/>
          <p:cNvSpPr txBox="1"/>
          <p:nvPr/>
        </p:nvSpPr>
        <p:spPr>
          <a:xfrm>
            <a:off x="731520" y="2011680"/>
            <a:ext cx="76809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2-3 business days:  €20 fee</a:t>
            </a:r>
            <a:endParaRPr/>
          </a:p>
        </p:txBody>
      </p:sp>
      <p:sp>
        <p:nvSpPr>
          <p:cNvPr id="99" name="Google Shape;99;p7"/>
          <p:cNvSpPr txBox="1"/>
          <p:nvPr/>
        </p:nvSpPr>
        <p:spPr>
          <a:xfrm>
            <a:off x="731520" y="2468880"/>
            <a:ext cx="76809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2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Next business day:  €35 fee</a:t>
            </a:r>
            <a:endParaRPr/>
          </a:p>
        </p:txBody>
      </p:sp>
      <p:sp>
        <p:nvSpPr>
          <p:cNvPr id="100" name="Google Shape;100;p7"/>
          <p:cNvSpPr txBox="1"/>
          <p:nvPr/>
        </p:nvSpPr>
        <p:spPr>
          <a:xfrm>
            <a:off x="731520" y="320040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That is 17-29% of the payment. For moving euros within Europe (outside SEPA).</a:t>
            </a:r>
            <a:endParaRPr/>
          </a:p>
        </p:txBody>
      </p:sp>
      <p:sp>
        <p:nvSpPr>
          <p:cNvPr id="101" name="Google Shape;101;p7"/>
          <p:cNvSpPr txBox="1"/>
          <p:nvPr/>
        </p:nvSpPr>
        <p:spPr>
          <a:xfrm>
            <a:off x="731520" y="3931920"/>
            <a:ext cx="7680960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8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Now imagine AI agents paying for thousands of API calls per day through this system.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hatGPT_Image_7_cze_2026__22_51_10.png" id="106" name="Google Shape;10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8"/>
          <p:cNvSpPr txBox="1"/>
          <p:nvPr/>
        </p:nvSpPr>
        <p:spPr>
          <a:xfrm>
            <a:off x="255170" y="3970650"/>
            <a:ext cx="76809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Stablecoins are mostly tokenized dollars.</a:t>
            </a:r>
            <a:endParaRPr>
              <a:solidFill>
                <a:schemeClr val="lt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rgbClr val="BF9000"/>
                </a:solidFill>
                <a:latin typeface="Calibri"/>
                <a:ea typeface="Calibri"/>
                <a:cs typeface="Calibri"/>
                <a:sym typeface="Calibri"/>
              </a:rPr>
              <a:t>The market is worth $318 billion.</a:t>
            </a:r>
            <a:endParaRPr>
              <a:solidFill>
                <a:srgbClr val="BF9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9"/>
          <p:cNvSpPr txBox="1"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6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PROBLEM</a:t>
            </a:r>
            <a:endParaRPr/>
          </a:p>
        </p:txBody>
      </p:sp>
      <p:sp>
        <p:nvSpPr>
          <p:cNvPr id="114" name="Google Shape;114;p9"/>
          <p:cNvSpPr txBox="1"/>
          <p:nvPr/>
        </p:nvSpPr>
        <p:spPr>
          <a:xfrm>
            <a:off x="731520" y="685800"/>
            <a:ext cx="76809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Traditional payments work for agents - but at a cost.</a:t>
            </a:r>
            <a:endParaRPr/>
          </a:p>
        </p:txBody>
      </p:sp>
      <p:sp>
        <p:nvSpPr>
          <p:cNvPr id="115" name="Google Shape;115;p9"/>
          <p:cNvSpPr/>
          <p:nvPr/>
        </p:nvSpPr>
        <p:spPr>
          <a:xfrm>
            <a:off x="731520" y="1097280"/>
            <a:ext cx="3474720" cy="32004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9"/>
          <p:cNvSpPr txBox="1"/>
          <p:nvPr/>
        </p:nvSpPr>
        <p:spPr>
          <a:xfrm>
            <a:off x="822960" y="1115568"/>
            <a:ext cx="32918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TRADITIONAL PAYMENTS</a:t>
            </a:r>
            <a:endParaRPr/>
          </a:p>
        </p:txBody>
      </p:sp>
      <p:sp>
        <p:nvSpPr>
          <p:cNvPr id="117" name="Google Shape;117;p9"/>
          <p:cNvSpPr/>
          <p:nvPr/>
        </p:nvSpPr>
        <p:spPr>
          <a:xfrm>
            <a:off x="4937760" y="1097280"/>
            <a:ext cx="3840480" cy="32004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9"/>
          <p:cNvSpPr txBox="1"/>
          <p:nvPr/>
        </p:nvSpPr>
        <p:spPr>
          <a:xfrm>
            <a:off x="5029200" y="1115568"/>
            <a:ext cx="365760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BLOCKCHAIN (BASE L2 / USDC)</a:t>
            </a:r>
            <a:endParaRPr/>
          </a:p>
        </p:txBody>
      </p:sp>
      <p:sp>
        <p:nvSpPr>
          <p:cNvPr id="119" name="Google Shape;119;p9"/>
          <p:cNvSpPr txBox="1"/>
          <p:nvPr/>
        </p:nvSpPr>
        <p:spPr>
          <a:xfrm>
            <a:off x="731520" y="1554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Fee per transaction</a:t>
            </a:r>
            <a:endParaRPr/>
          </a:p>
        </p:txBody>
      </p:sp>
      <p:sp>
        <p:nvSpPr>
          <p:cNvPr id="120" name="Google Shape;120;p9"/>
          <p:cNvSpPr txBox="1"/>
          <p:nvPr/>
        </p:nvSpPr>
        <p:spPr>
          <a:xfrm>
            <a:off x="2468880" y="1554480"/>
            <a:ext cx="1828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$0.30 fixed + ~3%</a:t>
            </a:r>
            <a:endParaRPr/>
          </a:p>
        </p:txBody>
      </p:sp>
      <p:sp>
        <p:nvSpPr>
          <p:cNvPr id="121" name="Google Shape;121;p9"/>
          <p:cNvSpPr txBox="1"/>
          <p:nvPr/>
        </p:nvSpPr>
        <p:spPr>
          <a:xfrm>
            <a:off x="5029200" y="1554480"/>
            <a:ext cx="2011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&lt; $0.001</a:t>
            </a:r>
            <a:endParaRPr/>
          </a:p>
        </p:txBody>
      </p:sp>
      <p:sp>
        <p:nvSpPr>
          <p:cNvPr id="122" name="Google Shape;122;p9"/>
          <p:cNvSpPr txBox="1"/>
          <p:nvPr/>
        </p:nvSpPr>
        <p:spPr>
          <a:xfrm>
            <a:off x="7132320" y="1554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Stripe pricing / Base docs</a:t>
            </a:r>
            <a:endParaRPr/>
          </a:p>
        </p:txBody>
      </p:sp>
      <p:sp>
        <p:nvSpPr>
          <p:cNvPr id="123" name="Google Shape;123;p9"/>
          <p:cNvSpPr txBox="1"/>
          <p:nvPr/>
        </p:nvSpPr>
        <p:spPr>
          <a:xfrm>
            <a:off x="731520" y="2316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Settlement time</a:t>
            </a:r>
            <a:endParaRPr/>
          </a:p>
        </p:txBody>
      </p:sp>
      <p:sp>
        <p:nvSpPr>
          <p:cNvPr id="124" name="Google Shape;124;p9"/>
          <p:cNvSpPr txBox="1"/>
          <p:nvPr/>
        </p:nvSpPr>
        <p:spPr>
          <a:xfrm>
            <a:off x="2468880" y="2316480"/>
            <a:ext cx="1828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1-3 business days</a:t>
            </a:r>
            <a:endParaRPr/>
          </a:p>
        </p:txBody>
      </p:sp>
      <p:sp>
        <p:nvSpPr>
          <p:cNvPr id="125" name="Google Shape;125;p9"/>
          <p:cNvSpPr txBox="1"/>
          <p:nvPr/>
        </p:nvSpPr>
        <p:spPr>
          <a:xfrm>
            <a:off x="5029200" y="2316480"/>
            <a:ext cx="2011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&lt; 2 seconds</a:t>
            </a:r>
            <a:endParaRPr/>
          </a:p>
        </p:txBody>
      </p:sp>
      <p:sp>
        <p:nvSpPr>
          <p:cNvPr id="126" name="Google Shape;126;p9"/>
          <p:cNvSpPr txBox="1"/>
          <p:nvPr/>
        </p:nvSpPr>
        <p:spPr>
          <a:xfrm>
            <a:off x="7132320" y="2316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SWIFT vs Base finality</a:t>
            </a:r>
            <a:endParaRPr/>
          </a:p>
        </p:txBody>
      </p:sp>
      <p:sp>
        <p:nvSpPr>
          <p:cNvPr id="127" name="Google Shape;127;p9"/>
          <p:cNvSpPr txBox="1"/>
          <p:nvPr/>
        </p:nvSpPr>
        <p:spPr>
          <a:xfrm>
            <a:off x="731520" y="3078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Cross-border €120</a:t>
            </a:r>
            <a:endParaRPr/>
          </a:p>
        </p:txBody>
      </p:sp>
      <p:sp>
        <p:nvSpPr>
          <p:cNvPr id="128" name="Google Shape;128;p9"/>
          <p:cNvSpPr txBox="1"/>
          <p:nvPr/>
        </p:nvSpPr>
        <p:spPr>
          <a:xfrm>
            <a:off x="2468880" y="3078480"/>
            <a:ext cx="1828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€20-35 fee (17-29%)</a:t>
            </a:r>
            <a:endParaRPr/>
          </a:p>
        </p:txBody>
      </p:sp>
      <p:sp>
        <p:nvSpPr>
          <p:cNvPr id="129" name="Google Shape;129;p9"/>
          <p:cNvSpPr txBox="1"/>
          <p:nvPr/>
        </p:nvSpPr>
        <p:spPr>
          <a:xfrm>
            <a:off x="5029200" y="3078480"/>
            <a:ext cx="2011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&lt; $0.01</a:t>
            </a:r>
            <a:endParaRPr/>
          </a:p>
        </p:txBody>
      </p:sp>
      <p:sp>
        <p:nvSpPr>
          <p:cNvPr id="130" name="Google Shape;130;p9"/>
          <p:cNvSpPr txBox="1"/>
          <p:nvPr/>
        </p:nvSpPr>
        <p:spPr>
          <a:xfrm>
            <a:off x="7132320" y="3078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Real bank transfer, 2026</a:t>
            </a:r>
            <a:endParaRPr/>
          </a:p>
        </p:txBody>
      </p:sp>
      <p:sp>
        <p:nvSpPr>
          <p:cNvPr id="131" name="Google Shape;131;p9"/>
          <p:cNvSpPr txBox="1"/>
          <p:nvPr/>
        </p:nvSpPr>
        <p:spPr>
          <a:xfrm>
            <a:off x="731520" y="3840480"/>
            <a:ext cx="164592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Availability</a:t>
            </a:r>
            <a:endParaRPr/>
          </a:p>
        </p:txBody>
      </p:sp>
      <p:sp>
        <p:nvSpPr>
          <p:cNvPr id="132" name="Google Shape;132;p9"/>
          <p:cNvSpPr txBox="1"/>
          <p:nvPr/>
        </p:nvSpPr>
        <p:spPr>
          <a:xfrm>
            <a:off x="2468880" y="3840480"/>
            <a:ext cx="182880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Business days, 9-17</a:t>
            </a:r>
            <a:endParaRPr/>
          </a:p>
        </p:txBody>
      </p:sp>
      <p:sp>
        <p:nvSpPr>
          <p:cNvPr id="133" name="Google Shape;133;p9"/>
          <p:cNvSpPr txBox="1"/>
          <p:nvPr/>
        </p:nvSpPr>
        <p:spPr>
          <a:xfrm>
            <a:off x="5029200" y="3840480"/>
            <a:ext cx="20116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24/7/365</a:t>
            </a:r>
            <a:endParaRPr/>
          </a:p>
        </p:txBody>
      </p:sp>
      <p:sp>
        <p:nvSpPr>
          <p:cNvPr id="134" name="Google Shape;134;p9"/>
          <p:cNvSpPr txBox="1"/>
          <p:nvPr/>
        </p:nvSpPr>
        <p:spPr>
          <a:xfrm>
            <a:off x="7132320" y="3820205"/>
            <a:ext cx="1645800" cy="20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7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Banking hours vs blockchain</a:t>
            </a:r>
            <a:endParaRPr/>
          </a:p>
        </p:txBody>
      </p:sp>
      <p:sp>
        <p:nvSpPr>
          <p:cNvPr id="135" name="Google Shape;135;p9"/>
          <p:cNvSpPr/>
          <p:nvPr/>
        </p:nvSpPr>
        <p:spPr>
          <a:xfrm>
            <a:off x="731520" y="4343400"/>
            <a:ext cx="7863840" cy="36576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9"/>
          <p:cNvSpPr txBox="1"/>
          <p:nvPr/>
        </p:nvSpPr>
        <p:spPr>
          <a:xfrm>
            <a:off x="731520" y="448056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5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question is not IF agents can pay. It is whether the cost structure scales.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0"/>
          <p:cNvSpPr txBox="1"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TWO MODES OF AGENT PARTICIPATION</a:t>
            </a:r>
            <a:endParaRPr/>
          </a:p>
        </p:txBody>
      </p:sp>
      <p:sp>
        <p:nvSpPr>
          <p:cNvPr id="143" name="Google Shape;143;p10"/>
          <p:cNvSpPr txBox="1"/>
          <p:nvPr/>
        </p:nvSpPr>
        <p:spPr>
          <a:xfrm>
            <a:off x="731520" y="713232"/>
            <a:ext cx="76809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3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How does a software agent actually pay?</a:t>
            </a:r>
            <a:endParaRPr/>
          </a:p>
        </p:txBody>
      </p:sp>
      <p:sp>
        <p:nvSpPr>
          <p:cNvPr id="144" name="Google Shape;144;p10"/>
          <p:cNvSpPr/>
          <p:nvPr/>
        </p:nvSpPr>
        <p:spPr>
          <a:xfrm>
            <a:off x="731520" y="1097280"/>
            <a:ext cx="3657600" cy="301752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10"/>
          <p:cNvSpPr txBox="1"/>
          <p:nvPr/>
        </p:nvSpPr>
        <p:spPr>
          <a:xfrm>
            <a:off x="914400" y="1207008"/>
            <a:ext cx="329184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DELEGATED ACCESS</a:t>
            </a:r>
            <a:endParaRPr/>
          </a:p>
        </p:txBody>
      </p:sp>
      <p:sp>
        <p:nvSpPr>
          <p:cNvPr id="146" name="Google Shape;146;p10"/>
          <p:cNvSpPr txBox="1"/>
          <p:nvPr/>
        </p:nvSpPr>
        <p:spPr>
          <a:xfrm>
            <a:off x="914400" y="1554480"/>
            <a:ext cx="329184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Agent borrows a human’s identity</a:t>
            </a:r>
            <a:endParaRPr/>
          </a:p>
        </p:txBody>
      </p:sp>
      <p:sp>
        <p:nvSpPr>
          <p:cNvPr id="147" name="Google Shape;147;p10"/>
          <p:cNvSpPr txBox="1"/>
          <p:nvPr/>
        </p:nvSpPr>
        <p:spPr>
          <a:xfrm>
            <a:off x="914400" y="1965960"/>
            <a:ext cx="329184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Uses a human’s card, API key, or login.</a:t>
            </a: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bank holds the money.</a:t>
            </a: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Works today. No blockchain needed.</a:t>
            </a: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48" name="Google Shape;148;p10"/>
          <p:cNvSpPr/>
          <p:nvPr/>
        </p:nvSpPr>
        <p:spPr>
          <a:xfrm>
            <a:off x="4754880" y="1097280"/>
            <a:ext cx="3931920" cy="301752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0"/>
          <p:cNvSpPr txBox="1"/>
          <p:nvPr/>
        </p:nvSpPr>
        <p:spPr>
          <a:xfrm>
            <a:off x="4937760" y="1207008"/>
            <a:ext cx="3566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BLOCKCHAIN </a:t>
            </a:r>
            <a:r>
              <a:rPr b="1" i="0" lang="en-US" sz="15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NATIVE ACCESS</a:t>
            </a:r>
            <a:endParaRPr/>
          </a:p>
        </p:txBody>
      </p:sp>
      <p:sp>
        <p:nvSpPr>
          <p:cNvPr id="150" name="Google Shape;150;p10"/>
          <p:cNvSpPr txBox="1"/>
          <p:nvPr/>
        </p:nvSpPr>
        <p:spPr>
          <a:xfrm>
            <a:off x="4937760" y="1554480"/>
            <a:ext cx="35661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Agent IS a cryptographic identity</a:t>
            </a:r>
            <a:endParaRPr/>
          </a:p>
        </p:txBody>
      </p:sp>
      <p:sp>
        <p:nvSpPr>
          <p:cNvPr id="151" name="Google Shape;151;p10"/>
          <p:cNvSpPr txBox="1"/>
          <p:nvPr/>
        </p:nvSpPr>
        <p:spPr>
          <a:xfrm>
            <a:off x="4937760" y="1965960"/>
            <a:ext cx="3566100" cy="21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agent has its own key pair.</a:t>
            </a: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Full control - no human, no bank, no card.</a:t>
            </a: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money itself is programmable.</a:t>
            </a:r>
            <a:b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Can </a:t>
            </a:r>
            <a:r>
              <a:rPr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trade with others or </a:t>
            </a:r>
            <a:r>
              <a:rPr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transact</a:t>
            </a:r>
            <a:r>
              <a:rPr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 with smart contracts.</a:t>
            </a: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b="0" i="0" lang="en-US" sz="10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152" name="Google Shape;152;p10"/>
          <p:cNvSpPr/>
          <p:nvPr/>
        </p:nvSpPr>
        <p:spPr>
          <a:xfrm>
            <a:off x="731520" y="4343400"/>
            <a:ext cx="7863840" cy="36576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10"/>
          <p:cNvSpPr txBox="1"/>
          <p:nvPr/>
        </p:nvSpPr>
        <p:spPr>
          <a:xfrm>
            <a:off x="731520" y="448056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4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key distinction: not blockchain vs. traditional - but which scenario the agent operates in.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"/>
          <p:cNvSpPr txBox="1"/>
          <p:nvPr/>
        </p:nvSpPr>
        <p:spPr>
          <a:xfrm>
            <a:off x="731520" y="274320"/>
            <a:ext cx="76809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WHEN DOES BLOCKCHAIN BECOME NECESSARY?</a:t>
            </a:r>
            <a:endParaRPr/>
          </a:p>
        </p:txBody>
      </p:sp>
      <p:sp>
        <p:nvSpPr>
          <p:cNvPr id="160" name="Google Shape;160;p11"/>
          <p:cNvSpPr txBox="1"/>
          <p:nvPr/>
        </p:nvSpPr>
        <p:spPr>
          <a:xfrm>
            <a:off x="731520" y="713232"/>
            <a:ext cx="7680960" cy="320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3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It depends on how many parties must cooperate - and how little they trust each other.</a:t>
            </a:r>
            <a:endParaRPr/>
          </a:p>
        </p:txBody>
      </p:sp>
      <p:sp>
        <p:nvSpPr>
          <p:cNvPr id="161" name="Google Shape;161;p11"/>
          <p:cNvSpPr/>
          <p:nvPr/>
        </p:nvSpPr>
        <p:spPr>
          <a:xfrm>
            <a:off x="731520" y="1325880"/>
            <a:ext cx="1874519" cy="274320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2" name="Google Shape;162;p11"/>
          <p:cNvSpPr txBox="1"/>
          <p:nvPr/>
        </p:nvSpPr>
        <p:spPr>
          <a:xfrm>
            <a:off x="731520" y="1417320"/>
            <a:ext cx="1874519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SCENARIO 1</a:t>
            </a:r>
            <a:endParaRPr/>
          </a:p>
        </p:txBody>
      </p:sp>
      <p:sp>
        <p:nvSpPr>
          <p:cNvPr id="163" name="Google Shape;163;p11"/>
          <p:cNvSpPr txBox="1"/>
          <p:nvPr/>
        </p:nvSpPr>
        <p:spPr>
          <a:xfrm>
            <a:off x="822960" y="1737360"/>
            <a:ext cx="1691639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ONE AGENT,</a:t>
            </a:r>
            <a:br>
              <a:rPr b="1" i="0"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ONE USER</a:t>
            </a:r>
            <a:endParaRPr/>
          </a:p>
        </p:txBody>
      </p:sp>
      <p:sp>
        <p:nvSpPr>
          <p:cNvPr id="164" name="Google Shape;164;p11"/>
          <p:cNvSpPr txBox="1"/>
          <p:nvPr/>
        </p:nvSpPr>
        <p:spPr>
          <a:xfrm>
            <a:off x="822960" y="2468880"/>
            <a:ext cx="1691639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Your assistant books</a:t>
            </a:r>
            <a:br>
              <a:rPr b="0" i="1" lang="en-US" sz="9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your flight with your card.</a:t>
            </a:r>
            <a:endParaRPr/>
          </a:p>
        </p:txBody>
      </p:sp>
      <p:sp>
        <p:nvSpPr>
          <p:cNvPr id="165" name="Google Shape;165;p11"/>
          <p:cNvSpPr/>
          <p:nvPr/>
        </p:nvSpPr>
        <p:spPr>
          <a:xfrm>
            <a:off x="822960" y="3383280"/>
            <a:ext cx="1691639" cy="59436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1"/>
          <p:cNvSpPr txBox="1"/>
          <p:nvPr/>
        </p:nvSpPr>
        <p:spPr>
          <a:xfrm>
            <a:off x="822960" y="3456432"/>
            <a:ext cx="1691639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Traditional</a:t>
            </a:r>
            <a:br>
              <a:rPr b="1" i="0" lang="en-US" sz="1000">
                <a:solidFill>
                  <a:srgbClr val="FF6B6B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000">
                <a:solidFill>
                  <a:srgbClr val="9B5D55"/>
                </a:solidFill>
                <a:latin typeface="Calibri"/>
                <a:ea typeface="Calibri"/>
                <a:cs typeface="Calibri"/>
                <a:sym typeface="Calibri"/>
              </a:rPr>
              <a:t>payments are fine.</a:t>
            </a:r>
            <a:endParaRPr/>
          </a:p>
        </p:txBody>
      </p:sp>
      <p:sp>
        <p:nvSpPr>
          <p:cNvPr id="167" name="Google Shape;167;p11"/>
          <p:cNvSpPr/>
          <p:nvPr/>
        </p:nvSpPr>
        <p:spPr>
          <a:xfrm>
            <a:off x="2743200" y="1325880"/>
            <a:ext cx="1874519" cy="274320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11"/>
          <p:cNvSpPr txBox="1"/>
          <p:nvPr/>
        </p:nvSpPr>
        <p:spPr>
          <a:xfrm>
            <a:off x="2743200" y="1417320"/>
            <a:ext cx="1874519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SCENARIO 2</a:t>
            </a:r>
            <a:endParaRPr/>
          </a:p>
        </p:txBody>
      </p:sp>
      <p:sp>
        <p:nvSpPr>
          <p:cNvPr id="169" name="Google Shape;169;p11"/>
          <p:cNvSpPr txBox="1"/>
          <p:nvPr/>
        </p:nvSpPr>
        <p:spPr>
          <a:xfrm>
            <a:off x="2834640" y="1737360"/>
            <a:ext cx="1691639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ONE AGENT,</a:t>
            </a:r>
            <a:br>
              <a:rPr b="1" i="0"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MANY SERVICES</a:t>
            </a:r>
            <a:endParaRPr/>
          </a:p>
        </p:txBody>
      </p:sp>
      <p:sp>
        <p:nvSpPr>
          <p:cNvPr id="170" name="Google Shape;170;p11"/>
          <p:cNvSpPr txBox="1"/>
          <p:nvPr/>
        </p:nvSpPr>
        <p:spPr>
          <a:xfrm>
            <a:off x="2834640" y="2468880"/>
            <a:ext cx="1691639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It pays 5 APIs for data in one task.</a:t>
            </a:r>
            <a:endParaRPr/>
          </a:p>
        </p:txBody>
      </p:sp>
      <p:sp>
        <p:nvSpPr>
          <p:cNvPr id="171" name="Google Shape;171;p11"/>
          <p:cNvSpPr/>
          <p:nvPr/>
        </p:nvSpPr>
        <p:spPr>
          <a:xfrm>
            <a:off x="2834640" y="3383280"/>
            <a:ext cx="1691639" cy="59436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2" name="Google Shape;172;p11"/>
          <p:cNvSpPr txBox="1"/>
          <p:nvPr/>
        </p:nvSpPr>
        <p:spPr>
          <a:xfrm>
            <a:off x="2834640" y="3456432"/>
            <a:ext cx="1691639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Both work.</a:t>
            </a:r>
            <a:br>
              <a:rPr b="1" i="0" lang="en-US" sz="1000">
                <a:solidFill>
                  <a:srgbClr val="D4A853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Blockchain cheaper.</a:t>
            </a:r>
            <a:endParaRPr/>
          </a:p>
        </p:txBody>
      </p:sp>
      <p:sp>
        <p:nvSpPr>
          <p:cNvPr id="173" name="Google Shape;173;p11"/>
          <p:cNvSpPr/>
          <p:nvPr/>
        </p:nvSpPr>
        <p:spPr>
          <a:xfrm>
            <a:off x="4754879" y="1325880"/>
            <a:ext cx="1874519" cy="274320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4" name="Google Shape;174;p11"/>
          <p:cNvSpPr txBox="1"/>
          <p:nvPr/>
        </p:nvSpPr>
        <p:spPr>
          <a:xfrm>
            <a:off x="4754879" y="1417320"/>
            <a:ext cx="1874519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SCENARIO 3</a:t>
            </a:r>
            <a:endParaRPr/>
          </a:p>
        </p:txBody>
      </p:sp>
      <p:sp>
        <p:nvSpPr>
          <p:cNvPr id="175" name="Google Shape;175;p11"/>
          <p:cNvSpPr txBox="1"/>
          <p:nvPr/>
        </p:nvSpPr>
        <p:spPr>
          <a:xfrm>
            <a:off x="4846319" y="1737360"/>
            <a:ext cx="1691639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MANY AGENTS,</a:t>
            </a:r>
            <a:br>
              <a:rPr b="1" i="0"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KNOWN TO EACH OTHER</a:t>
            </a:r>
            <a:endParaRPr/>
          </a:p>
        </p:txBody>
      </p:sp>
      <p:sp>
        <p:nvSpPr>
          <p:cNvPr id="176" name="Google Shape;176;p11"/>
          <p:cNvSpPr txBox="1"/>
          <p:nvPr/>
        </p:nvSpPr>
        <p:spPr>
          <a:xfrm>
            <a:off x="4846319" y="2468880"/>
            <a:ext cx="1691639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Agents in one company</a:t>
            </a:r>
            <a:br>
              <a:rPr b="0" i="1" lang="en-US" sz="9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trade data and compute.</a:t>
            </a:r>
            <a:endParaRPr/>
          </a:p>
        </p:txBody>
      </p:sp>
      <p:sp>
        <p:nvSpPr>
          <p:cNvPr id="177" name="Google Shape;177;p11"/>
          <p:cNvSpPr/>
          <p:nvPr/>
        </p:nvSpPr>
        <p:spPr>
          <a:xfrm>
            <a:off x="4846319" y="3383280"/>
            <a:ext cx="1691639" cy="59436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11"/>
          <p:cNvSpPr txBox="1"/>
          <p:nvPr/>
        </p:nvSpPr>
        <p:spPr>
          <a:xfrm>
            <a:off x="4846319" y="3456432"/>
            <a:ext cx="1691639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2563EB"/>
                </a:solidFill>
                <a:latin typeface="Calibri"/>
                <a:ea typeface="Calibri"/>
                <a:cs typeface="Calibri"/>
                <a:sym typeface="Calibri"/>
              </a:rPr>
              <a:t>Blockchain starts</a:t>
            </a:r>
            <a:br>
              <a:rPr b="1" i="0" lang="en-US" sz="1000">
                <a:solidFill>
                  <a:srgbClr val="60A5FA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0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to win.</a:t>
            </a:r>
            <a:endParaRPr/>
          </a:p>
        </p:txBody>
      </p:sp>
      <p:sp>
        <p:nvSpPr>
          <p:cNvPr id="179" name="Google Shape;179;p11"/>
          <p:cNvSpPr/>
          <p:nvPr/>
        </p:nvSpPr>
        <p:spPr>
          <a:xfrm>
            <a:off x="6766559" y="1325880"/>
            <a:ext cx="1874519" cy="274320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11"/>
          <p:cNvSpPr txBox="1"/>
          <p:nvPr/>
        </p:nvSpPr>
        <p:spPr>
          <a:xfrm>
            <a:off x="6766559" y="1417320"/>
            <a:ext cx="1874519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9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SCENARIO 4</a:t>
            </a:r>
            <a:endParaRPr/>
          </a:p>
        </p:txBody>
      </p:sp>
      <p:sp>
        <p:nvSpPr>
          <p:cNvPr id="181" name="Google Shape;181;p11"/>
          <p:cNvSpPr txBox="1"/>
          <p:nvPr/>
        </p:nvSpPr>
        <p:spPr>
          <a:xfrm>
            <a:off x="6857999" y="1737360"/>
            <a:ext cx="1691639" cy="6400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MANY AGENTS,</a:t>
            </a:r>
            <a:br>
              <a:rPr b="1" i="0" lang="en-US" sz="11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GLOBAL &amp; UNKNOWN</a:t>
            </a:r>
            <a:endParaRPr/>
          </a:p>
        </p:txBody>
      </p:sp>
      <p:sp>
        <p:nvSpPr>
          <p:cNvPr id="182" name="Google Shape;182;p11"/>
          <p:cNvSpPr txBox="1"/>
          <p:nvPr/>
        </p:nvSpPr>
        <p:spPr>
          <a:xfrm>
            <a:off x="6857999" y="2468880"/>
            <a:ext cx="1691639" cy="7315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Your agent pays a stranger’s</a:t>
            </a:r>
            <a:br>
              <a:rPr b="0" i="1" lang="en-US" sz="900">
                <a:solidFill>
                  <a:srgbClr val="CBD5E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0" i="1" lang="en-US" sz="9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agent in another country.</a:t>
            </a:r>
            <a:endParaRPr/>
          </a:p>
        </p:txBody>
      </p:sp>
      <p:sp>
        <p:nvSpPr>
          <p:cNvPr id="183" name="Google Shape;183;p11"/>
          <p:cNvSpPr/>
          <p:nvPr/>
        </p:nvSpPr>
        <p:spPr>
          <a:xfrm>
            <a:off x="6857999" y="3383280"/>
            <a:ext cx="1691639" cy="594360"/>
          </a:xfrm>
          <a:prstGeom prst="rect">
            <a:avLst/>
          </a:prstGeom>
          <a:solidFill>
            <a:srgbClr val="F3F4F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11"/>
          <p:cNvSpPr txBox="1"/>
          <p:nvPr/>
        </p:nvSpPr>
        <p:spPr>
          <a:xfrm>
            <a:off x="6857999" y="3456432"/>
            <a:ext cx="1691639" cy="5486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Blockchain is the</a:t>
            </a:r>
            <a:br>
              <a:rPr b="1" i="0" lang="en-US" sz="1000">
                <a:solidFill>
                  <a:srgbClr val="22C55E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b="1" i="0" lang="en-US" sz="1000">
                <a:solidFill>
                  <a:srgbClr val="3D6B57"/>
                </a:solidFill>
                <a:latin typeface="Calibri"/>
                <a:ea typeface="Calibri"/>
                <a:cs typeface="Calibri"/>
                <a:sym typeface="Calibri"/>
              </a:rPr>
              <a:t>only thing that works.</a:t>
            </a:r>
            <a:endParaRPr/>
          </a:p>
        </p:txBody>
      </p:sp>
      <p:sp>
        <p:nvSpPr>
          <p:cNvPr id="185" name="Google Shape;185;p11"/>
          <p:cNvSpPr txBox="1"/>
          <p:nvPr/>
        </p:nvSpPr>
        <p:spPr>
          <a:xfrm>
            <a:off x="731520" y="4206240"/>
            <a:ext cx="7680960" cy="2743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More parties   →   Less trust   →   Blockchain shifts from “nice to have” to “the only option”</a:t>
            </a:r>
            <a:endParaRPr/>
          </a:p>
        </p:txBody>
      </p:sp>
      <p:sp>
        <p:nvSpPr>
          <p:cNvPr id="186" name="Google Shape;186;p11"/>
          <p:cNvSpPr/>
          <p:nvPr/>
        </p:nvSpPr>
        <p:spPr>
          <a:xfrm>
            <a:off x="731520" y="4572000"/>
            <a:ext cx="7863840" cy="36576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11"/>
          <p:cNvSpPr txBox="1"/>
          <p:nvPr/>
        </p:nvSpPr>
        <p:spPr>
          <a:xfrm>
            <a:off x="731520" y="4681728"/>
            <a:ext cx="768096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US" sz="1100">
                <a:solidFill>
                  <a:srgbClr val="1A1D24"/>
                </a:solidFill>
                <a:latin typeface="Calibri"/>
                <a:ea typeface="Calibri"/>
                <a:cs typeface="Calibri"/>
                <a:sym typeface="Calibri"/>
              </a:rPr>
              <a:t>The point: blockchain is not better at everything. It is necessary exactly when no trusted middleman exists.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